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0"/>
  </p:notesMasterIdLst>
  <p:sldIdLst>
    <p:sldId id="256" r:id="rId2"/>
    <p:sldId id="341" r:id="rId3"/>
    <p:sldId id="271" r:id="rId4"/>
    <p:sldId id="260" r:id="rId5"/>
    <p:sldId id="265" r:id="rId6"/>
    <p:sldId id="343" r:id="rId7"/>
    <p:sldId id="344" r:id="rId8"/>
    <p:sldId id="283" r:id="rId9"/>
    <p:sldId id="353" r:id="rId10"/>
    <p:sldId id="347" r:id="rId11"/>
    <p:sldId id="348" r:id="rId12"/>
    <p:sldId id="349" r:id="rId13"/>
    <p:sldId id="350" r:id="rId14"/>
    <p:sldId id="351" r:id="rId15"/>
    <p:sldId id="352" r:id="rId16"/>
    <p:sldId id="346" r:id="rId17"/>
    <p:sldId id="309" r:id="rId18"/>
    <p:sldId id="345"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33B9E-3BC6-4BF9-8E68-33A57EAFB321}">
  <a:tblStyle styleId="{F6C33B9E-3BC6-4BF9-8E68-33A57EAFB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00" d="100"/>
          <a:sy n="100" d="100"/>
        </p:scale>
        <p:origin x="9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dcc031ca31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dcc031ca3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20"/>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2" name="Google Shape;182;p20"/>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3" name="Google Shape;183;p20"/>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20"/>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8" name="Google Shape;198;p2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63" r:id="rId5"/>
    <p:sldLayoutId id="2147483666" r:id="rId6"/>
    <p:sldLayoutId id="2147483672" r:id="rId7"/>
    <p:sldLayoutId id="2147483676" r:id="rId8"/>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4714028" y="873441"/>
            <a:ext cx="4509041" cy="3554532"/>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230936" y="1563790"/>
            <a:ext cx="5640790" cy="23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MULTIPLE DISEASE PREDICTION </a:t>
            </a:r>
            <a:r>
              <a:rPr lang="en" dirty="0"/>
              <a:t>WEBSITE</a:t>
            </a:r>
            <a:endParaRPr dirty="0"/>
          </a:p>
        </p:txBody>
      </p:sp>
      <p:sp>
        <p:nvSpPr>
          <p:cNvPr id="402" name="Google Shape;402;p36"/>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403" name="Google Shape;403;p36"/>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D6AD6C-B537-9708-B2AC-18248D8CC19C}"/>
              </a:ext>
            </a:extLst>
          </p:cNvPr>
          <p:cNvPicPr>
            <a:picLocks noChangeAspect="1"/>
          </p:cNvPicPr>
          <p:nvPr/>
        </p:nvPicPr>
        <p:blipFill>
          <a:blip r:embed="rId3"/>
          <a:stretch>
            <a:fillRect/>
          </a:stretch>
        </p:blipFill>
        <p:spPr>
          <a:xfrm>
            <a:off x="56998" y="23161"/>
            <a:ext cx="1729857" cy="1729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500" fill="hold"/>
                                        <p:tgtEl>
                                          <p:spTgt spid="325"/>
                                        </p:tgtEl>
                                        <p:attrNameLst>
                                          <p:attrName>ppt_x</p:attrName>
                                        </p:attrNameLst>
                                      </p:cBhvr>
                                      <p:tavLst>
                                        <p:tav tm="0">
                                          <p:val>
                                            <p:strVal val="#ppt_x"/>
                                          </p:val>
                                        </p:tav>
                                        <p:tav tm="100000">
                                          <p:val>
                                            <p:strVal val="#ppt_x"/>
                                          </p:val>
                                        </p:tav>
                                      </p:tavLst>
                                    </p:anim>
                                    <p:anim calcmode="lin" valueType="num">
                                      <p:cBhvr additive="base">
                                        <p:cTn id="8"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0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down)">
                                      <p:cBhvr>
                                        <p:cTn id="17" dur="580">
                                          <p:stCondLst>
                                            <p:cond delay="0"/>
                                          </p:stCondLst>
                                        </p:cTn>
                                        <p:tgtEl>
                                          <p:spTgt spid="404"/>
                                        </p:tgtEl>
                                      </p:cBhvr>
                                    </p:animEffect>
                                    <p:anim calcmode="lin" valueType="num">
                                      <p:cBhvr>
                                        <p:cTn id="18"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23" dur="26">
                                          <p:stCondLst>
                                            <p:cond delay="650"/>
                                          </p:stCondLst>
                                        </p:cTn>
                                        <p:tgtEl>
                                          <p:spTgt spid="404"/>
                                        </p:tgtEl>
                                      </p:cBhvr>
                                      <p:to x="100000" y="60000"/>
                                    </p:animScale>
                                    <p:animScale>
                                      <p:cBhvr>
                                        <p:cTn id="24" dur="166" decel="50000">
                                          <p:stCondLst>
                                            <p:cond delay="676"/>
                                          </p:stCondLst>
                                        </p:cTn>
                                        <p:tgtEl>
                                          <p:spTgt spid="404"/>
                                        </p:tgtEl>
                                      </p:cBhvr>
                                      <p:to x="100000" y="100000"/>
                                    </p:animScale>
                                    <p:animScale>
                                      <p:cBhvr>
                                        <p:cTn id="25" dur="26">
                                          <p:stCondLst>
                                            <p:cond delay="1312"/>
                                          </p:stCondLst>
                                        </p:cTn>
                                        <p:tgtEl>
                                          <p:spTgt spid="404"/>
                                        </p:tgtEl>
                                      </p:cBhvr>
                                      <p:to x="100000" y="80000"/>
                                    </p:animScale>
                                    <p:animScale>
                                      <p:cBhvr>
                                        <p:cTn id="26" dur="166" decel="50000">
                                          <p:stCondLst>
                                            <p:cond delay="1338"/>
                                          </p:stCondLst>
                                        </p:cTn>
                                        <p:tgtEl>
                                          <p:spTgt spid="404"/>
                                        </p:tgtEl>
                                      </p:cBhvr>
                                      <p:to x="100000" y="100000"/>
                                    </p:animScale>
                                    <p:animScale>
                                      <p:cBhvr>
                                        <p:cTn id="27" dur="26">
                                          <p:stCondLst>
                                            <p:cond delay="1642"/>
                                          </p:stCondLst>
                                        </p:cTn>
                                        <p:tgtEl>
                                          <p:spTgt spid="404"/>
                                        </p:tgtEl>
                                      </p:cBhvr>
                                      <p:to x="100000" y="90000"/>
                                    </p:animScale>
                                    <p:animScale>
                                      <p:cBhvr>
                                        <p:cTn id="28" dur="166" decel="50000">
                                          <p:stCondLst>
                                            <p:cond delay="1668"/>
                                          </p:stCondLst>
                                        </p:cTn>
                                        <p:tgtEl>
                                          <p:spTgt spid="404"/>
                                        </p:tgtEl>
                                      </p:cBhvr>
                                      <p:to x="100000" y="100000"/>
                                    </p:animScale>
                                    <p:animScale>
                                      <p:cBhvr>
                                        <p:cTn id="29" dur="26">
                                          <p:stCondLst>
                                            <p:cond delay="1808"/>
                                          </p:stCondLst>
                                        </p:cTn>
                                        <p:tgtEl>
                                          <p:spTgt spid="404"/>
                                        </p:tgtEl>
                                      </p:cBhvr>
                                      <p:to x="100000" y="95000"/>
                                    </p:animScale>
                                    <p:animScale>
                                      <p:cBhvr>
                                        <p:cTn id="30" dur="166" decel="50000">
                                          <p:stCondLst>
                                            <p:cond delay="1834"/>
                                          </p:stCondLst>
                                        </p:cTn>
                                        <p:tgtEl>
                                          <p:spTgt spid="40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01"/>
                                        </p:tgtEl>
                                        <p:attrNameLst>
                                          <p:attrName>style.visibility</p:attrName>
                                        </p:attrNameLst>
                                      </p:cBhvr>
                                      <p:to>
                                        <p:strVal val="visible"/>
                                      </p:to>
                                    </p:set>
                                    <p:anim calcmode="lin" valueType="num">
                                      <p:cBhvr additive="base">
                                        <p:cTn id="35" dur="500" fill="hold"/>
                                        <p:tgtEl>
                                          <p:spTgt spid="401"/>
                                        </p:tgtEl>
                                        <p:attrNameLst>
                                          <p:attrName>ppt_x</p:attrName>
                                        </p:attrNameLst>
                                      </p:cBhvr>
                                      <p:tavLst>
                                        <p:tav tm="0">
                                          <p:val>
                                            <p:strVal val="#ppt_x"/>
                                          </p:val>
                                        </p:tav>
                                        <p:tav tm="100000">
                                          <p:val>
                                            <p:strVal val="#ppt_x"/>
                                          </p:val>
                                        </p:tav>
                                      </p:tavLst>
                                    </p:anim>
                                    <p:anim calcmode="lin" valueType="num">
                                      <p:cBhvr additive="base">
                                        <p:cTn id="36" dur="500" fill="hold"/>
                                        <p:tgtEl>
                                          <p:spTgt spid="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4" grpId="0" animBg="1"/>
      <p:bldP spid="40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F77593-CF13-BB72-7DC4-357347099968}"/>
              </a:ext>
            </a:extLst>
          </p:cNvPr>
          <p:cNvSpPr txBox="1">
            <a:spLocks/>
          </p:cNvSpPr>
          <p:nvPr/>
        </p:nvSpPr>
        <p:spPr>
          <a:xfrm>
            <a:off x="3287111" y="1720198"/>
            <a:ext cx="5358413" cy="29700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bg2"/>
                </a:solidFill>
                <a:latin typeface="Montserrat" panose="00000500000000000000" pitchFamily="2" charset="0"/>
              </a:rPr>
              <a:t>	Heart Failure (HF) is a prevalent ailment worldwide, and despite significant medical advancements in the past few decades, cardiovascular disease is still the leading cause of death. Because so many elements contribute to a patient's survival in heart failure, predicting the chances of survival without using a computational technique can be difficult for cardiac doctors, eventually preventing the patient from receiving correct care. Fortunately, categorization and prediction models exist, which can assist cardiologists in designing proper treatment schemes using relevant medical data. This study aims to develop prediction models for patient survival in HF conditions.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CA0B0D01-7784-5EC4-F8F3-BC68309B9CF8}"/>
              </a:ext>
            </a:extLst>
          </p:cNvPr>
          <p:cNvPicPr>
            <a:picLocks noChangeAspect="1"/>
          </p:cNvPicPr>
          <p:nvPr/>
        </p:nvPicPr>
        <p:blipFill>
          <a:blip r:embed="rId2"/>
          <a:stretch>
            <a:fillRect/>
          </a:stretch>
        </p:blipFill>
        <p:spPr>
          <a:xfrm>
            <a:off x="3640074" y="1496938"/>
            <a:ext cx="5162550" cy="123825"/>
          </a:xfrm>
          <a:prstGeom prst="rect">
            <a:avLst/>
          </a:prstGeom>
        </p:spPr>
      </p:pic>
      <p:sp>
        <p:nvSpPr>
          <p:cNvPr id="8" name="Google Shape;1757;p63">
            <a:extLst>
              <a:ext uri="{FF2B5EF4-FFF2-40B4-BE49-F238E27FC236}">
                <a16:creationId xmlns:a16="http://schemas.microsoft.com/office/drawing/2014/main" id="{CFB71280-6F38-316A-E209-809644F29B5E}"/>
              </a:ext>
            </a:extLst>
          </p:cNvPr>
          <p:cNvSpPr txBox="1">
            <a:spLocks/>
          </p:cNvSpPr>
          <p:nvPr/>
        </p:nvSpPr>
        <p:spPr>
          <a:xfrm>
            <a:off x="3436883" y="929503"/>
            <a:ext cx="5707117"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tx1"/>
                </a:solidFill>
                <a:latin typeface="Alata"/>
              </a:rPr>
              <a:t>HEART FAILURE PREDICTION </a:t>
            </a:r>
          </a:p>
        </p:txBody>
      </p:sp>
      <p:pic>
        <p:nvPicPr>
          <p:cNvPr id="10" name="Picture 9">
            <a:extLst>
              <a:ext uri="{FF2B5EF4-FFF2-40B4-BE49-F238E27FC236}">
                <a16:creationId xmlns:a16="http://schemas.microsoft.com/office/drawing/2014/main" id="{105268D3-4354-E5CD-25F0-CF4D4CB73555}"/>
              </a:ext>
            </a:extLst>
          </p:cNvPr>
          <p:cNvPicPr>
            <a:picLocks noChangeAspect="1"/>
          </p:cNvPicPr>
          <p:nvPr/>
        </p:nvPicPr>
        <p:blipFill>
          <a:blip r:embed="rId3"/>
          <a:stretch>
            <a:fillRect/>
          </a:stretch>
        </p:blipFill>
        <p:spPr>
          <a:xfrm>
            <a:off x="498476" y="1072726"/>
            <a:ext cx="2567917" cy="3414846"/>
          </a:xfrm>
          <a:prstGeom prst="rect">
            <a:avLst/>
          </a:prstGeom>
        </p:spPr>
      </p:pic>
    </p:spTree>
    <p:extLst>
      <p:ext uri="{BB962C8B-B14F-4D97-AF65-F5344CB8AC3E}">
        <p14:creationId xmlns:p14="http://schemas.microsoft.com/office/powerpoint/2010/main" val="1044149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8C5-9AF5-094F-F915-915836DD3AEE}"/>
              </a:ext>
            </a:extLst>
          </p:cNvPr>
          <p:cNvSpPr txBox="1">
            <a:spLocks/>
          </p:cNvSpPr>
          <p:nvPr/>
        </p:nvSpPr>
        <p:spPr>
          <a:xfrm>
            <a:off x="4106917" y="970934"/>
            <a:ext cx="4530047"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tx1"/>
                </a:solidFill>
                <a:latin typeface="Alata"/>
              </a:rPr>
              <a:t>DIABETES PREDICTION</a:t>
            </a:r>
          </a:p>
          <a:p>
            <a:endParaRPr lang="en-IN" sz="3200" dirty="0">
              <a:solidFill>
                <a:schemeClr val="tx1"/>
              </a:solidFill>
              <a:latin typeface="Alata"/>
            </a:endParaRPr>
          </a:p>
        </p:txBody>
      </p:sp>
      <p:sp>
        <p:nvSpPr>
          <p:cNvPr id="3" name="Subtitle 2">
            <a:extLst>
              <a:ext uri="{FF2B5EF4-FFF2-40B4-BE49-F238E27FC236}">
                <a16:creationId xmlns:a16="http://schemas.microsoft.com/office/drawing/2014/main" id="{8B06B670-DE89-511A-8E91-579BA6F8CDBF}"/>
              </a:ext>
            </a:extLst>
          </p:cNvPr>
          <p:cNvSpPr txBox="1">
            <a:spLocks/>
          </p:cNvSpPr>
          <p:nvPr/>
        </p:nvSpPr>
        <p:spPr>
          <a:xfrm>
            <a:off x="3352800" y="1656867"/>
            <a:ext cx="544982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Montserrat" panose="00000500000000000000" pitchFamily="2" charset="0"/>
              </a:rPr>
              <a:t>	</a:t>
            </a:r>
            <a:r>
              <a:rPr lang="en-US" dirty="0">
                <a:solidFill>
                  <a:schemeClr val="bg2"/>
                </a:solidFill>
                <a:latin typeface="Montserrat" panose="00000500000000000000" pitchFamily="2" charset="0"/>
              </a:rPr>
              <a:t>Diabetes is a chronic disease with the potential to cause a worldwide health care crisis. According to International Diabetes Federation 382 million people are living with diabetes across the whole world. By 2035, this will be doubled as 592 million. Diabetes mellitus is a disease in which blood sugars level is abnormally high due to inability of the body to produce or respond normally to insulin. It is among the critical disease and lots of people are suffering from this disease. Due to age, lack of exercise, hereditary diabetes, bad diet, high blood pressure etc. can cause this disease. In this project we have proposed a diabetes prediction model using Machine Learning algorithm for better prediction. We have tried different Machine Learning algorithms to find which gives the better accuracy of classification</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99C833AA-2092-3F82-A740-618D8C46D395}"/>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028" name="Picture 4" descr="See the source image">
            <a:extLst>
              <a:ext uri="{FF2B5EF4-FFF2-40B4-BE49-F238E27FC236}">
                <a16:creationId xmlns:a16="http://schemas.microsoft.com/office/drawing/2014/main" id="{1A5283A4-4729-2419-049C-2C9EB29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6" y="1018296"/>
            <a:ext cx="2753054" cy="359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6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8274-CDD5-F381-762A-5C263A0431A9}"/>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PARKINSONS DISEASE PREDICTION</a:t>
            </a:r>
          </a:p>
        </p:txBody>
      </p:sp>
      <p:sp>
        <p:nvSpPr>
          <p:cNvPr id="3" name="Subtitle 2">
            <a:extLst>
              <a:ext uri="{FF2B5EF4-FFF2-40B4-BE49-F238E27FC236}">
                <a16:creationId xmlns:a16="http://schemas.microsoft.com/office/drawing/2014/main" id="{AF02E4CA-573B-39DB-F7AF-C4746E20BDF5}"/>
              </a:ext>
            </a:extLst>
          </p:cNvPr>
          <p:cNvSpPr txBox="1">
            <a:spLocks/>
          </p:cNvSpPr>
          <p:nvPr/>
        </p:nvSpPr>
        <p:spPr>
          <a:xfrm>
            <a:off x="3131820" y="1720199"/>
            <a:ext cx="567080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accent2">
                    <a:lumMod val="10000"/>
                  </a:schemeClr>
                </a:solidFill>
                <a:latin typeface="Montserrat" panose="00000500000000000000" pitchFamily="2" charset="0"/>
              </a:rPr>
              <a:t>		The Parkinson’s disease is progressive neuro degenerative disorder that affects a lot only people significantly affecting their quality of life. It mostly affect the motor functions of human. The main motor symptoms are called "parkinsonism" or "parkinsonian syndrome". The symptoms of Parkinson’s disease will occur slowly, the symptoms include shaking, rigidity, slowness of movement and difficulty with walking, Thinking and behavior change, Depression and anxiety are also common. Parkinson’s disease is difficult to diagnose. Common diagnostic criteria require the medication before. In this model, the huge data is collected from previously affected person and then by using machine learning algorithm will process the user input data with previous data to check he/she affected.</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6C1A9A85-2427-B40D-7C37-5B43E6FC4A67}"/>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7" name="Picture 6">
            <a:extLst>
              <a:ext uri="{FF2B5EF4-FFF2-40B4-BE49-F238E27FC236}">
                <a16:creationId xmlns:a16="http://schemas.microsoft.com/office/drawing/2014/main" id="{392CA74B-6555-36E8-EBA6-73574354AA70}"/>
              </a:ext>
            </a:extLst>
          </p:cNvPr>
          <p:cNvPicPr>
            <a:picLocks noChangeAspect="1"/>
          </p:cNvPicPr>
          <p:nvPr/>
        </p:nvPicPr>
        <p:blipFill>
          <a:blip r:embed="rId3"/>
          <a:stretch>
            <a:fillRect/>
          </a:stretch>
        </p:blipFill>
        <p:spPr>
          <a:xfrm>
            <a:off x="246783" y="1196413"/>
            <a:ext cx="3106017" cy="3618186"/>
          </a:xfrm>
          <a:prstGeom prst="rect">
            <a:avLst/>
          </a:prstGeom>
        </p:spPr>
      </p:pic>
    </p:spTree>
    <p:extLst>
      <p:ext uri="{BB962C8B-B14F-4D97-AF65-F5344CB8AC3E}">
        <p14:creationId xmlns:p14="http://schemas.microsoft.com/office/powerpoint/2010/main" val="3485560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3200-4503-EF47-A200-7BFAF9DA50A4}"/>
              </a:ext>
            </a:extLst>
          </p:cNvPr>
          <p:cNvSpPr txBox="1">
            <a:spLocks/>
          </p:cNvSpPr>
          <p:nvPr/>
        </p:nvSpPr>
        <p:spPr>
          <a:xfrm>
            <a:off x="4767834" y="867323"/>
            <a:ext cx="4376166"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LIVER DISEASE PREDICTION</a:t>
            </a:r>
          </a:p>
        </p:txBody>
      </p:sp>
      <p:sp>
        <p:nvSpPr>
          <p:cNvPr id="3" name="Subtitle 2">
            <a:extLst>
              <a:ext uri="{FF2B5EF4-FFF2-40B4-BE49-F238E27FC236}">
                <a16:creationId xmlns:a16="http://schemas.microsoft.com/office/drawing/2014/main" id="{998ED9BC-4E04-D3ED-2A58-C798CCCA7B0E}"/>
              </a:ext>
            </a:extLst>
          </p:cNvPr>
          <p:cNvSpPr txBox="1">
            <a:spLocks/>
          </p:cNvSpPr>
          <p:nvPr/>
        </p:nvSpPr>
        <p:spPr>
          <a:xfrm>
            <a:off x="3223260" y="1438333"/>
            <a:ext cx="5690301"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dirty="0">
                <a:solidFill>
                  <a:schemeClr val="accent2">
                    <a:lumMod val="10000"/>
                  </a:schemeClr>
                </a:solidFill>
                <a:latin typeface="Montserrat" panose="00000500000000000000" pitchFamily="2" charset="0"/>
              </a:rPr>
              <a:t>	With a growing trend of sedentary and lack of physical activities, diseases related to liver have become a common encounter nowadays. In rural areas the intensity is still manageable, but in urban areas, and especially metropolitan areas the liver disease is a very common sighting nowadays. Liver diseases cause millions of deaths every year. Viral hepatitis alone causes 1.34 million deaths every year. An early diagnosis of liver problems will increase patient’s survival rate. Liver failures are at high rate of risk among Indians.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88B619BE-B3C8-F031-2728-330B2164EA67}"/>
              </a:ext>
            </a:extLst>
          </p:cNvPr>
          <p:cNvPicPr>
            <a:picLocks noChangeAspect="1"/>
          </p:cNvPicPr>
          <p:nvPr/>
        </p:nvPicPr>
        <p:blipFill>
          <a:blip r:embed="rId2"/>
          <a:stretch>
            <a:fillRect/>
          </a:stretch>
        </p:blipFill>
        <p:spPr>
          <a:xfrm>
            <a:off x="3314700" y="1291673"/>
            <a:ext cx="5487924" cy="131629"/>
          </a:xfrm>
          <a:prstGeom prst="rect">
            <a:avLst/>
          </a:prstGeom>
        </p:spPr>
      </p:pic>
      <p:pic>
        <p:nvPicPr>
          <p:cNvPr id="7" name="Picture 6">
            <a:extLst>
              <a:ext uri="{FF2B5EF4-FFF2-40B4-BE49-F238E27FC236}">
                <a16:creationId xmlns:a16="http://schemas.microsoft.com/office/drawing/2014/main" id="{8EDAADBB-5EB0-3489-22DC-35113DB06AFE}"/>
              </a:ext>
            </a:extLst>
          </p:cNvPr>
          <p:cNvPicPr>
            <a:picLocks noChangeAspect="1"/>
          </p:cNvPicPr>
          <p:nvPr/>
        </p:nvPicPr>
        <p:blipFill>
          <a:blip r:embed="rId3"/>
          <a:stretch>
            <a:fillRect/>
          </a:stretch>
        </p:blipFill>
        <p:spPr>
          <a:xfrm>
            <a:off x="231018" y="871499"/>
            <a:ext cx="3037962" cy="4145280"/>
          </a:xfrm>
          <a:prstGeom prst="rect">
            <a:avLst/>
          </a:prstGeom>
        </p:spPr>
      </p:pic>
    </p:spTree>
    <p:extLst>
      <p:ext uri="{BB962C8B-B14F-4D97-AF65-F5344CB8AC3E}">
        <p14:creationId xmlns:p14="http://schemas.microsoft.com/office/powerpoint/2010/main" val="6699939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3E72-5394-8C2F-4D19-5963B444A1A5}"/>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tx1"/>
                </a:solidFill>
                <a:latin typeface="Alata"/>
              </a:rPr>
              <a:t>JAUNDICE DISEASE PREDICTION</a:t>
            </a:r>
          </a:p>
        </p:txBody>
      </p:sp>
      <p:sp>
        <p:nvSpPr>
          <p:cNvPr id="3" name="Subtitle 2">
            <a:extLst>
              <a:ext uri="{FF2B5EF4-FFF2-40B4-BE49-F238E27FC236}">
                <a16:creationId xmlns:a16="http://schemas.microsoft.com/office/drawing/2014/main" id="{1398410C-8F28-D8B9-50B5-D171DACEBDEE}"/>
              </a:ext>
            </a:extLst>
          </p:cNvPr>
          <p:cNvSpPr txBox="1">
            <a:spLocks/>
          </p:cNvSpPr>
          <p:nvPr/>
        </p:nvSpPr>
        <p:spPr>
          <a:xfrm>
            <a:off x="3154680" y="1720199"/>
            <a:ext cx="5701284" cy="29203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accent2">
                    <a:lumMod val="10000"/>
                  </a:schemeClr>
                </a:solidFill>
                <a:latin typeface="Montserrat" panose="00000500000000000000" pitchFamily="2" charset="0"/>
              </a:rPr>
              <a:t>Jaundice occurs when rise in level of bilirubin causes the </a:t>
            </a:r>
          </a:p>
          <a:p>
            <a:pPr algn="just"/>
            <a:r>
              <a:rPr lang="en-US" dirty="0">
                <a:solidFill>
                  <a:schemeClr val="accent2">
                    <a:lumMod val="10000"/>
                  </a:schemeClr>
                </a:solidFill>
                <a:latin typeface="Montserrat" panose="00000500000000000000" pitchFamily="2" charset="0"/>
              </a:rPr>
              <a:t>skin, mucus membrane and white part of eyes to appear </a:t>
            </a:r>
          </a:p>
          <a:p>
            <a:pPr algn="just"/>
            <a:r>
              <a:rPr lang="en-US" dirty="0">
                <a:solidFill>
                  <a:schemeClr val="accent2">
                    <a:lumMod val="10000"/>
                  </a:schemeClr>
                </a:solidFill>
                <a:latin typeface="Montserrat" panose="00000500000000000000" pitchFamily="2" charset="0"/>
              </a:rPr>
              <a:t>yellowish. bilirubin is a reddish yellow substance produced </a:t>
            </a:r>
          </a:p>
          <a:p>
            <a:pPr algn="just"/>
            <a:r>
              <a:rPr lang="en-US" dirty="0">
                <a:solidFill>
                  <a:schemeClr val="accent2">
                    <a:lumMod val="10000"/>
                  </a:schemeClr>
                </a:solidFill>
                <a:latin typeface="Montserrat" panose="00000500000000000000" pitchFamily="2" charset="0"/>
              </a:rPr>
              <a:t>when red blood cells break down.it is excreted through </a:t>
            </a:r>
          </a:p>
          <a:p>
            <a:pPr algn="just"/>
            <a:r>
              <a:rPr lang="en-US" dirty="0">
                <a:solidFill>
                  <a:schemeClr val="accent2">
                    <a:lumMod val="10000"/>
                  </a:schemeClr>
                </a:solidFill>
                <a:latin typeface="Montserrat" panose="00000500000000000000" pitchFamily="2" charset="0"/>
              </a:rPr>
              <a:t>liver. The bilirubin level will rise up when abnormally high </a:t>
            </a:r>
          </a:p>
          <a:p>
            <a:pPr algn="just"/>
            <a:r>
              <a:rPr lang="en-US" dirty="0">
                <a:solidFill>
                  <a:schemeClr val="accent2">
                    <a:lumMod val="10000"/>
                  </a:schemeClr>
                </a:solidFill>
                <a:latin typeface="Montserrat" panose="00000500000000000000" pitchFamily="2" charset="0"/>
              </a:rPr>
              <a:t>level of red blood cells breaking down. Any person with liver </a:t>
            </a:r>
          </a:p>
          <a:p>
            <a:pPr algn="just"/>
            <a:r>
              <a:rPr lang="en-US" dirty="0">
                <a:solidFill>
                  <a:schemeClr val="accent2">
                    <a:lumMod val="10000"/>
                  </a:schemeClr>
                </a:solidFill>
                <a:latin typeface="Montserrat" panose="00000500000000000000" pitchFamily="2" charset="0"/>
              </a:rPr>
              <a:t>disease develops jaundice (i.e.) when liver does metabolize </a:t>
            </a:r>
          </a:p>
          <a:p>
            <a:pPr algn="just"/>
            <a:r>
              <a:rPr lang="en-US" dirty="0">
                <a:solidFill>
                  <a:schemeClr val="accent2">
                    <a:lumMod val="10000"/>
                  </a:schemeClr>
                </a:solidFill>
                <a:latin typeface="Montserrat" panose="00000500000000000000" pitchFamily="2" charset="0"/>
              </a:rPr>
              <a:t>bilirubin the way it’s supposed to do, jaundice is developed.</a:t>
            </a:r>
          </a:p>
          <a:p>
            <a:pPr algn="just"/>
            <a:r>
              <a:rPr lang="en-US" dirty="0">
                <a:solidFill>
                  <a:schemeClr val="accent2">
                    <a:lumMod val="10000"/>
                  </a:schemeClr>
                </a:solidFill>
                <a:latin typeface="Montserrat" panose="00000500000000000000" pitchFamily="2" charset="0"/>
              </a:rPr>
              <a:t>Depending on the underlying cause of jaundice, treatment will </a:t>
            </a:r>
          </a:p>
          <a:p>
            <a:pPr algn="just"/>
            <a:r>
              <a:rPr lang="en-US" dirty="0">
                <a:solidFill>
                  <a:schemeClr val="accent2">
                    <a:lumMod val="10000"/>
                  </a:schemeClr>
                </a:solidFill>
                <a:latin typeface="Montserrat" panose="00000500000000000000" pitchFamily="2" charset="0"/>
              </a:rPr>
              <a:t>be provided. If it is caused by viral hepatitis, it will recover on </a:t>
            </a:r>
          </a:p>
          <a:p>
            <a:pPr algn="just"/>
            <a:r>
              <a:rPr lang="en-US" dirty="0">
                <a:solidFill>
                  <a:schemeClr val="accent2">
                    <a:lumMod val="10000"/>
                  </a:schemeClr>
                </a:solidFill>
                <a:latin typeface="Montserrat" panose="00000500000000000000" pitchFamily="2" charset="0"/>
              </a:rPr>
              <a:t>its own. If the cause is because of other infections, diagnosing </a:t>
            </a:r>
          </a:p>
          <a:p>
            <a:pPr algn="just"/>
            <a:r>
              <a:rPr lang="en-US" dirty="0">
                <a:solidFill>
                  <a:schemeClr val="accent2">
                    <a:lumMod val="10000"/>
                  </a:schemeClr>
                </a:solidFill>
                <a:latin typeface="Montserrat" panose="00000500000000000000" pitchFamily="2" charset="0"/>
              </a:rPr>
              <a:t>will be the appropriate treatment.</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3ECC1CBF-4979-7796-516B-0AD4A96C7416}"/>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11" name="Picture 10">
            <a:extLst>
              <a:ext uri="{FF2B5EF4-FFF2-40B4-BE49-F238E27FC236}">
                <a16:creationId xmlns:a16="http://schemas.microsoft.com/office/drawing/2014/main" id="{550A69E9-9DA3-63F1-5CC0-EA922A5D1C80}"/>
              </a:ext>
            </a:extLst>
          </p:cNvPr>
          <p:cNvPicPr>
            <a:picLocks noChangeAspect="1"/>
          </p:cNvPicPr>
          <p:nvPr/>
        </p:nvPicPr>
        <p:blipFill>
          <a:blip r:embed="rId3"/>
          <a:stretch>
            <a:fillRect/>
          </a:stretch>
        </p:blipFill>
        <p:spPr>
          <a:xfrm>
            <a:off x="558811" y="909816"/>
            <a:ext cx="2393623" cy="4133087"/>
          </a:xfrm>
          <a:prstGeom prst="rect">
            <a:avLst/>
          </a:prstGeom>
        </p:spPr>
      </p:pic>
    </p:spTree>
    <p:extLst>
      <p:ext uri="{BB962C8B-B14F-4D97-AF65-F5344CB8AC3E}">
        <p14:creationId xmlns:p14="http://schemas.microsoft.com/office/powerpoint/2010/main" val="4197650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5E2-EE1F-AFE5-9386-5B464251E327}"/>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HEPATITIS C DISEASE PREDICTION</a:t>
            </a:r>
          </a:p>
        </p:txBody>
      </p:sp>
      <p:sp>
        <p:nvSpPr>
          <p:cNvPr id="3" name="Subtitle 2">
            <a:extLst>
              <a:ext uri="{FF2B5EF4-FFF2-40B4-BE49-F238E27FC236}">
                <a16:creationId xmlns:a16="http://schemas.microsoft.com/office/drawing/2014/main" id="{52D3A58E-6B7E-7715-1FDE-9150E6636372}"/>
              </a:ext>
            </a:extLst>
          </p:cNvPr>
          <p:cNvSpPr txBox="1">
            <a:spLocks/>
          </p:cNvSpPr>
          <p:nvPr/>
        </p:nvSpPr>
        <p:spPr>
          <a:xfrm>
            <a:off x="3505200" y="1514084"/>
            <a:ext cx="542696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Montserrat" panose="00000500000000000000" pitchFamily="2" charset="0"/>
              </a:rPr>
              <a:t>The proper prognosis of treatment response is crucial in any medical therapy to reduce the effects of the disease and of the medication as well. The mortality rate due to hepatitis c virus (HCV) is high in India as well as all over the world. The virus of this disease can spread from one infected person to another healthy human being. This disease has already infected almost 17 million people in all over the world and the numbers are getting increased day by day [2-6]. The virus of hepatitis c needs to be treated as early as possible to control and reduce the effects of the disease. A proper and complete medical therapy is needed in order to bring down the effects of this disease.</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D426BBF7-1A35-13BD-5DB6-44E615286828}"/>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7" name="Picture 6">
            <a:extLst>
              <a:ext uri="{FF2B5EF4-FFF2-40B4-BE49-F238E27FC236}">
                <a16:creationId xmlns:a16="http://schemas.microsoft.com/office/drawing/2014/main" id="{FA240B01-CA96-9412-CC0F-6D8F3210DE63}"/>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1564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191-BCCB-0719-A36B-8CB4DFF9A07B}"/>
              </a:ext>
            </a:extLst>
          </p:cNvPr>
          <p:cNvSpPr>
            <a:spLocks noGrp="1"/>
          </p:cNvSpPr>
          <p:nvPr>
            <p:ph type="title"/>
          </p:nvPr>
        </p:nvSpPr>
        <p:spPr>
          <a:xfrm>
            <a:off x="370885" y="825666"/>
            <a:ext cx="3927317" cy="848700"/>
          </a:xfrm>
        </p:spPr>
        <p:txBody>
          <a:bodyPr/>
          <a:lstStyle/>
          <a:p>
            <a:r>
              <a:rPr lang="en-IN" dirty="0"/>
              <a:t>PROJECT REQUIREMENTS</a:t>
            </a:r>
          </a:p>
        </p:txBody>
      </p:sp>
      <p:sp>
        <p:nvSpPr>
          <p:cNvPr id="3" name="Subtitle 2">
            <a:extLst>
              <a:ext uri="{FF2B5EF4-FFF2-40B4-BE49-F238E27FC236}">
                <a16:creationId xmlns:a16="http://schemas.microsoft.com/office/drawing/2014/main" id="{5B855D88-3683-29B3-E3EF-F6F4ACF0FF68}"/>
              </a:ext>
            </a:extLst>
          </p:cNvPr>
          <p:cNvSpPr>
            <a:spLocks noGrp="1"/>
          </p:cNvSpPr>
          <p:nvPr>
            <p:ph type="subTitle" idx="1"/>
          </p:nvPr>
        </p:nvSpPr>
        <p:spPr>
          <a:xfrm>
            <a:off x="54669" y="1860925"/>
            <a:ext cx="5870643" cy="2903768"/>
          </a:xfrm>
        </p:spPr>
        <p:txBody>
          <a:bodyPr/>
          <a:lstStyle/>
          <a:p>
            <a:r>
              <a:rPr lang="en-IN" sz="1600" dirty="0"/>
              <a:t>Software USED :  Python interpreter , </a:t>
            </a:r>
            <a:r>
              <a:rPr lang="en-IN" sz="1600" dirty="0" err="1"/>
              <a:t>jupyter</a:t>
            </a:r>
            <a:r>
              <a:rPr lang="en-IN" sz="1600" dirty="0"/>
              <a:t> 			  notebook, Vs code , Any browser</a:t>
            </a:r>
          </a:p>
          <a:p>
            <a:endParaRPr lang="en-IN" sz="1600" dirty="0"/>
          </a:p>
          <a:p>
            <a:r>
              <a:rPr lang="en-IN" sz="1600" dirty="0"/>
              <a:t>Front-end USED : </a:t>
            </a:r>
            <a:r>
              <a:rPr lang="en-IN" sz="1600" dirty="0" err="1"/>
              <a:t>streamlit</a:t>
            </a:r>
            <a:r>
              <a:rPr lang="en-IN" sz="1600" dirty="0"/>
              <a:t> python library</a:t>
            </a:r>
          </a:p>
          <a:p>
            <a:r>
              <a:rPr lang="en-IN" sz="1600" dirty="0"/>
              <a:t>Back-end USED : Python , NumPy ,Pandas, </a:t>
            </a:r>
          </a:p>
          <a:p>
            <a:r>
              <a:rPr lang="en-IN" sz="1600" dirty="0"/>
              <a:t>			Scikit-Learn,</a:t>
            </a:r>
          </a:p>
          <a:p>
            <a:r>
              <a:rPr lang="en-IN" sz="1600" dirty="0"/>
              <a:t>Database USED :  sqlite3</a:t>
            </a:r>
          </a:p>
          <a:p>
            <a:endParaRPr lang="en-IN" dirty="0"/>
          </a:p>
          <a:p>
            <a:endParaRPr lang="en-IN" dirty="0"/>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370885" y="1674366"/>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5436066" y="1250016"/>
            <a:ext cx="3541970" cy="3392221"/>
          </a:xfrm>
          <a:prstGeom prst="rect">
            <a:avLst/>
          </a:prstGeom>
        </p:spPr>
      </p:pic>
    </p:spTree>
    <p:extLst>
      <p:ext uri="{BB962C8B-B14F-4D97-AF65-F5344CB8AC3E}">
        <p14:creationId xmlns:p14="http://schemas.microsoft.com/office/powerpoint/2010/main" val="1352646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6" name="Google Shape;2346;p89"/>
          <p:cNvSpPr txBox="1">
            <a:spLocks noGrp="1"/>
          </p:cNvSpPr>
          <p:nvPr>
            <p:ph type="title" idx="4"/>
          </p:nvPr>
        </p:nvSpPr>
        <p:spPr>
          <a:xfrm>
            <a:off x="714300" y="566166"/>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OUR TEAM</a:t>
            </a:r>
            <a:endParaRPr sz="3600" dirty="0"/>
          </a:p>
        </p:txBody>
      </p:sp>
      <p:grpSp>
        <p:nvGrpSpPr>
          <p:cNvPr id="17" name="Google Shape;2359;p91">
            <a:extLst>
              <a:ext uri="{FF2B5EF4-FFF2-40B4-BE49-F238E27FC236}">
                <a16:creationId xmlns:a16="http://schemas.microsoft.com/office/drawing/2014/main" id="{73981647-C72D-D2A9-1BBF-64A17287FA01}"/>
              </a:ext>
            </a:extLst>
          </p:cNvPr>
          <p:cNvGrpSpPr/>
          <p:nvPr/>
        </p:nvGrpSpPr>
        <p:grpSpPr>
          <a:xfrm>
            <a:off x="3520849" y="3337008"/>
            <a:ext cx="2605216" cy="1198381"/>
            <a:chOff x="-4588775" y="152400"/>
            <a:chExt cx="3095787" cy="1384446"/>
          </a:xfrm>
        </p:grpSpPr>
        <p:sp>
          <p:nvSpPr>
            <p:cNvPr id="18" name="Google Shape;2360;p91">
              <a:extLst>
                <a:ext uri="{FF2B5EF4-FFF2-40B4-BE49-F238E27FC236}">
                  <a16:creationId xmlns:a16="http://schemas.microsoft.com/office/drawing/2014/main" id="{18EF4C71-E4AC-3898-605B-14437A62EA87}"/>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61;p91">
              <a:extLst>
                <a:ext uri="{FF2B5EF4-FFF2-40B4-BE49-F238E27FC236}">
                  <a16:creationId xmlns:a16="http://schemas.microsoft.com/office/drawing/2014/main" id="{116FFEE0-EC53-EA14-922F-7652DDBA334F}"/>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62;p91">
              <a:extLst>
                <a:ext uri="{FF2B5EF4-FFF2-40B4-BE49-F238E27FC236}">
                  <a16:creationId xmlns:a16="http://schemas.microsoft.com/office/drawing/2014/main" id="{760B781B-9834-031D-761E-12F0EC9B12B3}"/>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63;p91">
              <a:extLst>
                <a:ext uri="{FF2B5EF4-FFF2-40B4-BE49-F238E27FC236}">
                  <a16:creationId xmlns:a16="http://schemas.microsoft.com/office/drawing/2014/main" id="{731A7ACA-7CF7-4E77-4897-B3F5954A815F}"/>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4;p91">
              <a:extLst>
                <a:ext uri="{FF2B5EF4-FFF2-40B4-BE49-F238E27FC236}">
                  <a16:creationId xmlns:a16="http://schemas.microsoft.com/office/drawing/2014/main" id="{94357445-495E-B9C0-EB5E-FD058625E5FC}"/>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65;p91">
            <a:extLst>
              <a:ext uri="{FF2B5EF4-FFF2-40B4-BE49-F238E27FC236}">
                <a16:creationId xmlns:a16="http://schemas.microsoft.com/office/drawing/2014/main" id="{C9CA2416-C842-22D3-CD5F-7BD02C21D8FD}"/>
              </a:ext>
            </a:extLst>
          </p:cNvPr>
          <p:cNvGrpSpPr/>
          <p:nvPr/>
        </p:nvGrpSpPr>
        <p:grpSpPr>
          <a:xfrm>
            <a:off x="3520849" y="1554533"/>
            <a:ext cx="2605216" cy="1198381"/>
            <a:chOff x="-4588775" y="152400"/>
            <a:chExt cx="3095787" cy="1384446"/>
          </a:xfrm>
        </p:grpSpPr>
        <p:sp>
          <p:nvSpPr>
            <p:cNvPr id="24" name="Google Shape;2366;p91">
              <a:extLst>
                <a:ext uri="{FF2B5EF4-FFF2-40B4-BE49-F238E27FC236}">
                  <a16:creationId xmlns:a16="http://schemas.microsoft.com/office/drawing/2014/main" id="{CB0BB9D9-61BB-8438-E7E9-1510B62540F5}"/>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67;p91">
              <a:extLst>
                <a:ext uri="{FF2B5EF4-FFF2-40B4-BE49-F238E27FC236}">
                  <a16:creationId xmlns:a16="http://schemas.microsoft.com/office/drawing/2014/main" id="{7891181C-05DF-31A0-6202-B03167DF7F4B}"/>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68;p91">
              <a:extLst>
                <a:ext uri="{FF2B5EF4-FFF2-40B4-BE49-F238E27FC236}">
                  <a16:creationId xmlns:a16="http://schemas.microsoft.com/office/drawing/2014/main" id="{0D83961E-751B-1B5E-F24F-BC3768E9A03D}"/>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9;p91">
              <a:extLst>
                <a:ext uri="{FF2B5EF4-FFF2-40B4-BE49-F238E27FC236}">
                  <a16:creationId xmlns:a16="http://schemas.microsoft.com/office/drawing/2014/main" id="{3F4E18FF-BC3F-9DE6-7F2C-4B4749EDA51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0;p91">
              <a:extLst>
                <a:ext uri="{FF2B5EF4-FFF2-40B4-BE49-F238E27FC236}">
                  <a16:creationId xmlns:a16="http://schemas.microsoft.com/office/drawing/2014/main" id="{93FB9876-17A0-2189-40C8-7C22F59F5F65}"/>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371;p91">
            <a:extLst>
              <a:ext uri="{FF2B5EF4-FFF2-40B4-BE49-F238E27FC236}">
                <a16:creationId xmlns:a16="http://schemas.microsoft.com/office/drawing/2014/main" id="{CCF16E3D-A856-13F2-8883-955F78C531A8}"/>
              </a:ext>
            </a:extLst>
          </p:cNvPr>
          <p:cNvGrpSpPr/>
          <p:nvPr/>
        </p:nvGrpSpPr>
        <p:grpSpPr>
          <a:xfrm>
            <a:off x="459487" y="3378953"/>
            <a:ext cx="2605216" cy="1198381"/>
            <a:chOff x="-4588775" y="152400"/>
            <a:chExt cx="3095787" cy="1384446"/>
          </a:xfrm>
        </p:grpSpPr>
        <p:sp>
          <p:nvSpPr>
            <p:cNvPr id="30" name="Google Shape;2372;p91">
              <a:extLst>
                <a:ext uri="{FF2B5EF4-FFF2-40B4-BE49-F238E27FC236}">
                  <a16:creationId xmlns:a16="http://schemas.microsoft.com/office/drawing/2014/main" id="{D4B7525E-CE6B-67F9-5EDC-05106B9D7D1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3;p91">
              <a:extLst>
                <a:ext uri="{FF2B5EF4-FFF2-40B4-BE49-F238E27FC236}">
                  <a16:creationId xmlns:a16="http://schemas.microsoft.com/office/drawing/2014/main" id="{483AD447-497E-165D-37EA-C509A9E12DCC}"/>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4;p91">
              <a:extLst>
                <a:ext uri="{FF2B5EF4-FFF2-40B4-BE49-F238E27FC236}">
                  <a16:creationId xmlns:a16="http://schemas.microsoft.com/office/drawing/2014/main" id="{300D8630-D09A-ED6C-82EB-21BAD92A938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5;p91">
              <a:extLst>
                <a:ext uri="{FF2B5EF4-FFF2-40B4-BE49-F238E27FC236}">
                  <a16:creationId xmlns:a16="http://schemas.microsoft.com/office/drawing/2014/main" id="{C19FEFAC-9735-E63B-DA71-8E5357E1D63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76;p91">
              <a:extLst>
                <a:ext uri="{FF2B5EF4-FFF2-40B4-BE49-F238E27FC236}">
                  <a16:creationId xmlns:a16="http://schemas.microsoft.com/office/drawing/2014/main" id="{7805FF89-9158-E41A-28E9-266B8940D93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377;p91">
            <a:extLst>
              <a:ext uri="{FF2B5EF4-FFF2-40B4-BE49-F238E27FC236}">
                <a16:creationId xmlns:a16="http://schemas.microsoft.com/office/drawing/2014/main" id="{C0BBA1B0-E699-1465-894F-4B8C863681C8}"/>
              </a:ext>
            </a:extLst>
          </p:cNvPr>
          <p:cNvGrpSpPr/>
          <p:nvPr/>
        </p:nvGrpSpPr>
        <p:grpSpPr>
          <a:xfrm>
            <a:off x="459487" y="1596478"/>
            <a:ext cx="2605216" cy="1198381"/>
            <a:chOff x="-4588775" y="152400"/>
            <a:chExt cx="3095787" cy="1384446"/>
          </a:xfrm>
        </p:grpSpPr>
        <p:sp>
          <p:nvSpPr>
            <p:cNvPr id="36" name="Google Shape;2378;p91">
              <a:extLst>
                <a:ext uri="{FF2B5EF4-FFF2-40B4-BE49-F238E27FC236}">
                  <a16:creationId xmlns:a16="http://schemas.microsoft.com/office/drawing/2014/main" id="{0F5482E4-3337-12C1-DEE7-BABD65FE8E0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79;p91">
              <a:extLst>
                <a:ext uri="{FF2B5EF4-FFF2-40B4-BE49-F238E27FC236}">
                  <a16:creationId xmlns:a16="http://schemas.microsoft.com/office/drawing/2014/main" id="{E269D877-97BE-50C4-EB56-C41D85BF30D0}"/>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0;p91">
              <a:extLst>
                <a:ext uri="{FF2B5EF4-FFF2-40B4-BE49-F238E27FC236}">
                  <a16:creationId xmlns:a16="http://schemas.microsoft.com/office/drawing/2014/main" id="{1F3C6713-3DEE-4FC5-A2D4-C090D78F6DC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81;p91">
              <a:extLst>
                <a:ext uri="{FF2B5EF4-FFF2-40B4-BE49-F238E27FC236}">
                  <a16:creationId xmlns:a16="http://schemas.microsoft.com/office/drawing/2014/main" id="{C6326D3D-988F-8D97-7F35-896E96DBE9E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82;p91">
              <a:extLst>
                <a:ext uri="{FF2B5EF4-FFF2-40B4-BE49-F238E27FC236}">
                  <a16:creationId xmlns:a16="http://schemas.microsoft.com/office/drawing/2014/main" id="{0A28A6E6-D406-9480-E04D-2098D5EB5B1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85;p91">
            <a:extLst>
              <a:ext uri="{FF2B5EF4-FFF2-40B4-BE49-F238E27FC236}">
                <a16:creationId xmlns:a16="http://schemas.microsoft.com/office/drawing/2014/main" id="{AFF101AA-E632-B1E0-BEE6-7233829FA2B8}"/>
              </a:ext>
            </a:extLst>
          </p:cNvPr>
          <p:cNvSpPr txBox="1">
            <a:spLocks noGrp="1"/>
          </p:cNvSpPr>
          <p:nvPr>
            <p:ph type="subTitle" idx="1"/>
          </p:nvPr>
        </p:nvSpPr>
        <p:spPr>
          <a:xfrm>
            <a:off x="652110" y="1818407"/>
            <a:ext cx="2003043" cy="86864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b="0" i="0" dirty="0">
                <a:solidFill>
                  <a:schemeClr val="tx1"/>
                </a:solidFill>
                <a:effectLst/>
                <a:latin typeface="Source Sans Pro" panose="020B0503030403020204" pitchFamily="34" charset="0"/>
              </a:rPr>
              <a:t>MANJREKAR SOHAM SHRIKANT</a:t>
            </a:r>
            <a:endParaRPr dirty="0">
              <a:solidFill>
                <a:schemeClr val="tx1"/>
              </a:solidFill>
            </a:endParaRPr>
          </a:p>
        </p:txBody>
      </p:sp>
      <p:sp>
        <p:nvSpPr>
          <p:cNvPr id="47" name="Google Shape;2389;p91">
            <a:extLst>
              <a:ext uri="{FF2B5EF4-FFF2-40B4-BE49-F238E27FC236}">
                <a16:creationId xmlns:a16="http://schemas.microsoft.com/office/drawing/2014/main" id="{56B9980F-126F-3165-7A91-FB6AB8E8C33A}"/>
              </a:ext>
            </a:extLst>
          </p:cNvPr>
          <p:cNvSpPr txBox="1">
            <a:spLocks/>
          </p:cNvSpPr>
          <p:nvPr/>
        </p:nvSpPr>
        <p:spPr>
          <a:xfrm>
            <a:off x="3800602" y="1744004"/>
            <a:ext cx="1915925" cy="6595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KHAN MOHAMMED DANISH NISAR AHMED</a:t>
            </a:r>
            <a:endParaRPr lang="en-US" dirty="0">
              <a:solidFill>
                <a:schemeClr val="tx1"/>
              </a:solidFill>
            </a:endParaRPr>
          </a:p>
        </p:txBody>
      </p:sp>
      <p:sp>
        <p:nvSpPr>
          <p:cNvPr id="49" name="Google Shape;2391;p91">
            <a:extLst>
              <a:ext uri="{FF2B5EF4-FFF2-40B4-BE49-F238E27FC236}">
                <a16:creationId xmlns:a16="http://schemas.microsoft.com/office/drawing/2014/main" id="{954D721A-5FF1-6718-C783-42EC903F074E}"/>
              </a:ext>
            </a:extLst>
          </p:cNvPr>
          <p:cNvSpPr txBox="1">
            <a:spLocks/>
          </p:cNvSpPr>
          <p:nvPr/>
        </p:nvSpPr>
        <p:spPr>
          <a:xfrm>
            <a:off x="3800602" y="3516187"/>
            <a:ext cx="1915925" cy="6016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JAMADAR DANISH RASHID</a:t>
            </a:r>
            <a:endParaRPr lang="en-US" dirty="0">
              <a:solidFill>
                <a:schemeClr val="tx1"/>
              </a:solidFill>
            </a:endParaRPr>
          </a:p>
        </p:txBody>
      </p:sp>
      <p:sp>
        <p:nvSpPr>
          <p:cNvPr id="50" name="Google Shape;2385;p91">
            <a:extLst>
              <a:ext uri="{FF2B5EF4-FFF2-40B4-BE49-F238E27FC236}">
                <a16:creationId xmlns:a16="http://schemas.microsoft.com/office/drawing/2014/main" id="{E7561A0C-E2A5-7042-933E-BDF0D62F8DA5}"/>
              </a:ext>
            </a:extLst>
          </p:cNvPr>
          <p:cNvSpPr txBox="1">
            <a:spLocks/>
          </p:cNvSpPr>
          <p:nvPr/>
        </p:nvSpPr>
        <p:spPr>
          <a:xfrm>
            <a:off x="714300" y="3662516"/>
            <a:ext cx="2133991" cy="900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0" indent="0">
              <a:spcAft>
                <a:spcPts val="1200"/>
              </a:spcAft>
            </a:pPr>
            <a:r>
              <a:rPr lang="en-IN" dirty="0">
                <a:solidFill>
                  <a:schemeClr val="tx1"/>
                </a:solidFill>
              </a:rPr>
              <a:t>KHAN MUZAFFAR MOHAMMAD SOAIB</a:t>
            </a:r>
          </a:p>
        </p:txBody>
      </p:sp>
      <p:cxnSp>
        <p:nvCxnSpPr>
          <p:cNvPr id="54" name="Straight Connector 53">
            <a:extLst>
              <a:ext uri="{FF2B5EF4-FFF2-40B4-BE49-F238E27FC236}">
                <a16:creationId xmlns:a16="http://schemas.microsoft.com/office/drawing/2014/main" id="{CED8DA5E-C6DA-3F42-5F2F-2E31A04F8DC4}"/>
              </a:ext>
            </a:extLst>
          </p:cNvPr>
          <p:cNvCxnSpPr>
            <a:cxnSpLocks/>
          </p:cNvCxnSpPr>
          <p:nvPr/>
        </p:nvCxnSpPr>
        <p:spPr>
          <a:xfrm>
            <a:off x="714300" y="1238139"/>
            <a:ext cx="5065181" cy="0"/>
          </a:xfrm>
          <a:prstGeom prst="line">
            <a:avLst/>
          </a:prstGeom>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D9EE214F-8B3D-3A9F-9A43-4FF22474E3F3}"/>
              </a:ext>
            </a:extLst>
          </p:cNvPr>
          <p:cNvPicPr>
            <a:picLocks noChangeAspect="1"/>
          </p:cNvPicPr>
          <p:nvPr/>
        </p:nvPicPr>
        <p:blipFill>
          <a:blip r:embed="rId3"/>
          <a:stretch>
            <a:fillRect/>
          </a:stretch>
        </p:blipFill>
        <p:spPr>
          <a:xfrm>
            <a:off x="6169899" y="1251382"/>
            <a:ext cx="2915378" cy="3325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6"/>
                                        </p:tgtEl>
                                        <p:attrNameLst>
                                          <p:attrName>style.visibility</p:attrName>
                                        </p:attrNameLst>
                                      </p:cBhvr>
                                      <p:to>
                                        <p:strVal val="visible"/>
                                      </p:to>
                                    </p:set>
                                    <p:anim calcmode="lin" valueType="num">
                                      <p:cBhvr additive="base">
                                        <p:cTn id="7" dur="500" fill="hold"/>
                                        <p:tgtEl>
                                          <p:spTgt spid="2346"/>
                                        </p:tgtEl>
                                        <p:attrNameLst>
                                          <p:attrName>ppt_x</p:attrName>
                                        </p:attrNameLst>
                                      </p:cBhvr>
                                      <p:tavLst>
                                        <p:tav tm="0">
                                          <p:val>
                                            <p:strVal val="#ppt_x"/>
                                          </p:val>
                                        </p:tav>
                                        <p:tav tm="100000">
                                          <p:val>
                                            <p:strVal val="#ppt_x"/>
                                          </p:val>
                                        </p:tav>
                                      </p:tavLst>
                                    </p:anim>
                                    <p:anim calcmode="lin" valueType="num">
                                      <p:cBhvr additive="base">
                                        <p:cTn id="8" dur="500" fill="hold"/>
                                        <p:tgtEl>
                                          <p:spTgt spid="23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 calcmode="lin" valueType="num">
                                      <p:cBhvr additive="base">
                                        <p:cTn id="23"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6" grpId="0"/>
      <p:bldP spid="43" grpId="0" build="p"/>
      <p:bldP spid="47" grpId="0"/>
      <p:bldP spid="49" grpId="0"/>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A8325B48-5B12-3BF7-E39A-E6BA0BFB39CA}"/>
              </a:ext>
            </a:extLst>
          </p:cNvPr>
          <p:cNvPicPr>
            <a:picLocks noChangeAspect="1"/>
          </p:cNvPicPr>
          <p:nvPr/>
        </p:nvPicPr>
        <p:blipFill>
          <a:blip r:embed="rId2"/>
          <a:stretch>
            <a:fillRect/>
          </a:stretch>
        </p:blipFill>
        <p:spPr>
          <a:xfrm>
            <a:off x="723453" y="932765"/>
            <a:ext cx="7395089" cy="3865199"/>
          </a:xfrm>
          <a:prstGeom prst="rect">
            <a:avLst/>
          </a:prstGeom>
        </p:spPr>
      </p:pic>
    </p:spTree>
    <p:extLst>
      <p:ext uri="{BB962C8B-B14F-4D97-AF65-F5344CB8AC3E}">
        <p14:creationId xmlns:p14="http://schemas.microsoft.com/office/powerpoint/2010/main" val="9446671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03"/>
                                        </p:tgtEl>
                                        <p:attrNameLst>
                                          <p:attrName>fillcolor</p:attrName>
                                        </p:attrNameLst>
                                      </p:cBhvr>
                                      <p:to>
                                        <a:srgbClr val="FFDFC6"/>
                                      </p:to>
                                    </p:animClr>
                                    <p:set>
                                      <p:cBhvr>
                                        <p:cTn id="7" dur="2000" fill="hold"/>
                                        <p:tgtEl>
                                          <p:spTgt spid="103"/>
                                        </p:tgtEl>
                                        <p:attrNameLst>
                                          <p:attrName>fill.type</p:attrName>
                                        </p:attrNameLst>
                                      </p:cBhvr>
                                      <p:to>
                                        <p:strVal val="solid"/>
                                      </p:to>
                                    </p:set>
                                    <p:set>
                                      <p:cBhvr>
                                        <p:cTn id="8" dur="2000" fill="hold"/>
                                        <p:tgtEl>
                                          <p:spTgt spid="10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C144-941B-BBD0-9F7F-040841DD5B8D}"/>
              </a:ext>
            </a:extLst>
          </p:cNvPr>
          <p:cNvSpPr>
            <a:spLocks noGrp="1"/>
          </p:cNvSpPr>
          <p:nvPr>
            <p:ph type="title"/>
          </p:nvPr>
        </p:nvSpPr>
        <p:spPr>
          <a:xfrm>
            <a:off x="4689446" y="398948"/>
            <a:ext cx="4239900" cy="848700"/>
          </a:xfrm>
        </p:spPr>
        <p:txBody>
          <a:bodyPr/>
          <a:lstStyle/>
          <a:p>
            <a:r>
              <a:rPr lang="en-IN" dirty="0"/>
              <a:t>ABSTRACT</a:t>
            </a:r>
          </a:p>
        </p:txBody>
      </p:sp>
      <p:sp>
        <p:nvSpPr>
          <p:cNvPr id="3" name="Subtitle 2">
            <a:extLst>
              <a:ext uri="{FF2B5EF4-FFF2-40B4-BE49-F238E27FC236}">
                <a16:creationId xmlns:a16="http://schemas.microsoft.com/office/drawing/2014/main" id="{2A8FBDC8-A142-B78A-4777-1E960AF6C623}"/>
              </a:ext>
            </a:extLst>
          </p:cNvPr>
          <p:cNvSpPr>
            <a:spLocks noGrp="1"/>
          </p:cNvSpPr>
          <p:nvPr>
            <p:ph type="subTitle" idx="1"/>
          </p:nvPr>
        </p:nvSpPr>
        <p:spPr>
          <a:xfrm>
            <a:off x="3087149" y="1247648"/>
            <a:ext cx="5838067" cy="3516371"/>
          </a:xfrm>
        </p:spPr>
        <p:txBody>
          <a:bodyPr/>
          <a:lstStyle/>
          <a:p>
            <a:pPr algn="just"/>
            <a:r>
              <a:rPr lang="en-US" sz="1600" dirty="0"/>
              <a:t>		</a:t>
            </a:r>
            <a:r>
              <a:rPr lang="en-US" dirty="0"/>
              <a:t>With the help of machine learning, we have created a Prediction System that can detect more than one disease at a time. Many of the existing systems can predict only one disease at a time and that too with lower accuracy. Lower accuracy can seriously put a patient’s health in danger. We have considered three diseases for now that are Heart, Liver, and Diabetes and in the future, many more diseases can be added. The user has to enter various parameters of the disease and the system would display the output whether he/she has the disease or not. This project can help a lot of people as one can monitor the persons’ condition and take the necessary precautions thus increasing the life expectancy.</a:t>
            </a:r>
            <a:endParaRPr lang="en-IN" sz="1600" dirty="0"/>
          </a:p>
        </p:txBody>
      </p:sp>
      <p:pic>
        <p:nvPicPr>
          <p:cNvPr id="61" name="Picture 60">
            <a:extLst>
              <a:ext uri="{FF2B5EF4-FFF2-40B4-BE49-F238E27FC236}">
                <a16:creationId xmlns:a16="http://schemas.microsoft.com/office/drawing/2014/main" id="{C4C5ABC1-0D7A-6D53-9726-B31933BB6DFA}"/>
              </a:ext>
            </a:extLst>
          </p:cNvPr>
          <p:cNvPicPr>
            <a:picLocks noChangeAspect="1"/>
          </p:cNvPicPr>
          <p:nvPr/>
        </p:nvPicPr>
        <p:blipFill>
          <a:blip r:embed="rId2"/>
          <a:stretch>
            <a:fillRect/>
          </a:stretch>
        </p:blipFill>
        <p:spPr>
          <a:xfrm>
            <a:off x="4638863" y="1087212"/>
            <a:ext cx="4290483" cy="102908"/>
          </a:xfrm>
          <a:prstGeom prst="rect">
            <a:avLst/>
          </a:prstGeom>
        </p:spPr>
      </p:pic>
      <p:pic>
        <p:nvPicPr>
          <p:cNvPr id="62" name="Picture 61">
            <a:extLst>
              <a:ext uri="{FF2B5EF4-FFF2-40B4-BE49-F238E27FC236}">
                <a16:creationId xmlns:a16="http://schemas.microsoft.com/office/drawing/2014/main" id="{32327E7F-DC57-8C5D-12AC-030484CB0D4B}"/>
              </a:ext>
            </a:extLst>
          </p:cNvPr>
          <p:cNvPicPr>
            <a:picLocks noChangeAspect="1"/>
          </p:cNvPicPr>
          <p:nvPr/>
        </p:nvPicPr>
        <p:blipFill>
          <a:blip r:embed="rId3"/>
          <a:stretch>
            <a:fillRect/>
          </a:stretch>
        </p:blipFill>
        <p:spPr>
          <a:xfrm>
            <a:off x="76172" y="966005"/>
            <a:ext cx="3153589" cy="3818069"/>
          </a:xfrm>
          <a:prstGeom prst="rect">
            <a:avLst/>
          </a:prstGeom>
        </p:spPr>
      </p:pic>
    </p:spTree>
    <p:extLst>
      <p:ext uri="{BB962C8B-B14F-4D97-AF65-F5344CB8AC3E}">
        <p14:creationId xmlns:p14="http://schemas.microsoft.com/office/powerpoint/2010/main" val="2288702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1"/>
          <p:cNvGrpSpPr/>
          <p:nvPr/>
        </p:nvGrpSpPr>
        <p:grpSpPr>
          <a:xfrm>
            <a:off x="1247775" y="895350"/>
            <a:ext cx="3105300" cy="3362400"/>
            <a:chOff x="1247775" y="1009650"/>
            <a:chExt cx="3105300" cy="3362400"/>
          </a:xfrm>
        </p:grpSpPr>
        <p:sp>
          <p:nvSpPr>
            <p:cNvPr id="880" name="Google Shape;880;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1"/>
          <p:cNvGrpSpPr/>
          <p:nvPr/>
        </p:nvGrpSpPr>
        <p:grpSpPr>
          <a:xfrm>
            <a:off x="4789075" y="895350"/>
            <a:ext cx="3105300" cy="3362400"/>
            <a:chOff x="1247775" y="1009650"/>
            <a:chExt cx="3105300" cy="3362400"/>
          </a:xfrm>
        </p:grpSpPr>
        <p:sp>
          <p:nvSpPr>
            <p:cNvPr id="886" name="Google Shape;886;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51"/>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94" name="Google Shape;894;p51"/>
          <p:cNvGrpSpPr/>
          <p:nvPr/>
        </p:nvGrpSpPr>
        <p:grpSpPr>
          <a:xfrm>
            <a:off x="2590729" y="1646663"/>
            <a:ext cx="423079" cy="424159"/>
            <a:chOff x="-1591550" y="3597475"/>
            <a:chExt cx="293825" cy="294575"/>
          </a:xfrm>
        </p:grpSpPr>
        <p:sp>
          <p:nvSpPr>
            <p:cNvPr id="895" name="Google Shape;895;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1"/>
          <p:cNvGrpSpPr/>
          <p:nvPr/>
        </p:nvGrpSpPr>
        <p:grpSpPr>
          <a:xfrm>
            <a:off x="6171279" y="1769285"/>
            <a:ext cx="340890" cy="178912"/>
            <a:chOff x="2084325" y="363300"/>
            <a:chExt cx="484150" cy="254100"/>
          </a:xfrm>
        </p:grpSpPr>
        <p:sp>
          <p:nvSpPr>
            <p:cNvPr id="899" name="Google Shape;899;p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 name="Google Shape;901;p51"/>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extend the role of the technology in the medical field</a:t>
            </a:r>
            <a:endParaRPr lang="en-IN" dirty="0"/>
          </a:p>
        </p:txBody>
      </p:sp>
      <p:sp>
        <p:nvSpPr>
          <p:cNvPr id="902" name="Google Shape;902;p51"/>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help out the poor and helpless people with the normal medical checkup</a:t>
            </a:r>
          </a:p>
        </p:txBody>
      </p:sp>
      <p:sp>
        <p:nvSpPr>
          <p:cNvPr id="903" name="Google Shape;903;p51"/>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500" fill="hold"/>
                                        <p:tgtEl>
                                          <p:spTgt spid="879"/>
                                        </p:tgtEl>
                                        <p:attrNameLst>
                                          <p:attrName>ppt_x</p:attrName>
                                        </p:attrNameLst>
                                      </p:cBhvr>
                                      <p:tavLst>
                                        <p:tav tm="0">
                                          <p:val>
                                            <p:strVal val="#ppt_x"/>
                                          </p:val>
                                        </p:tav>
                                        <p:tav tm="100000">
                                          <p:val>
                                            <p:strVal val="#ppt_x"/>
                                          </p:val>
                                        </p:tav>
                                      </p:tavLst>
                                    </p:anim>
                                    <p:anim calcmode="lin" valueType="num">
                                      <p:cBhvr additive="base">
                                        <p:cTn id="8" dur="500" fill="hold"/>
                                        <p:tgtEl>
                                          <p:spTgt spid="8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1"/>
                                        </p:tgtEl>
                                        <p:attrNameLst>
                                          <p:attrName>style.visibility</p:attrName>
                                        </p:attrNameLst>
                                      </p:cBhvr>
                                      <p:to>
                                        <p:strVal val="visible"/>
                                      </p:to>
                                    </p:set>
                                    <p:anim calcmode="lin" valueType="num">
                                      <p:cBhvr additive="base">
                                        <p:cTn id="11" dur="500" fill="hold"/>
                                        <p:tgtEl>
                                          <p:spTgt spid="891"/>
                                        </p:tgtEl>
                                        <p:attrNameLst>
                                          <p:attrName>ppt_x</p:attrName>
                                        </p:attrNameLst>
                                      </p:cBhvr>
                                      <p:tavLst>
                                        <p:tav tm="0">
                                          <p:val>
                                            <p:strVal val="#ppt_x"/>
                                          </p:val>
                                        </p:tav>
                                        <p:tav tm="100000">
                                          <p:val>
                                            <p:strVal val="#ppt_x"/>
                                          </p:val>
                                        </p:tav>
                                      </p:tavLst>
                                    </p:anim>
                                    <p:anim calcmode="lin" valueType="num">
                                      <p:cBhvr additive="base">
                                        <p:cTn id="12" dur="500" fill="hold"/>
                                        <p:tgtEl>
                                          <p:spTgt spid="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4"/>
                                        </p:tgtEl>
                                        <p:attrNameLst>
                                          <p:attrName>style.visibility</p:attrName>
                                        </p:attrNameLst>
                                      </p:cBhvr>
                                      <p:to>
                                        <p:strVal val="visible"/>
                                      </p:to>
                                    </p:set>
                                    <p:anim calcmode="lin" valueType="num">
                                      <p:cBhvr additive="base">
                                        <p:cTn id="15" dur="500" fill="hold"/>
                                        <p:tgtEl>
                                          <p:spTgt spid="894"/>
                                        </p:tgtEl>
                                        <p:attrNameLst>
                                          <p:attrName>ppt_x</p:attrName>
                                        </p:attrNameLst>
                                      </p:cBhvr>
                                      <p:tavLst>
                                        <p:tav tm="0">
                                          <p:val>
                                            <p:strVal val="#ppt_x"/>
                                          </p:val>
                                        </p:tav>
                                        <p:tav tm="100000">
                                          <p:val>
                                            <p:strVal val="#ppt_x"/>
                                          </p:val>
                                        </p:tav>
                                      </p:tavLst>
                                    </p:anim>
                                    <p:anim calcmode="lin" valueType="num">
                                      <p:cBhvr additive="base">
                                        <p:cTn id="16" dur="500" fill="hold"/>
                                        <p:tgtEl>
                                          <p:spTgt spid="8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
                                            <p:txEl>
                                              <p:pRg st="0" end="0"/>
                                            </p:txEl>
                                          </p:spTgt>
                                        </p:tgtEl>
                                        <p:attrNameLst>
                                          <p:attrName>style.visibility</p:attrName>
                                        </p:attrNameLst>
                                      </p:cBhvr>
                                      <p:to>
                                        <p:strVal val="visible"/>
                                      </p:to>
                                    </p:set>
                                    <p:anim calcmode="lin" valueType="num">
                                      <p:cBhvr additive="base">
                                        <p:cTn id="19"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3"/>
                                        </p:tgtEl>
                                        <p:attrNameLst>
                                          <p:attrName>style.visibility</p:attrName>
                                        </p:attrNameLst>
                                      </p:cBhvr>
                                      <p:to>
                                        <p:strVal val="visible"/>
                                      </p:to>
                                    </p:set>
                                    <p:anim calcmode="lin" valueType="num">
                                      <p:cBhvr additive="base">
                                        <p:cTn id="23" dur="500" fill="hold"/>
                                        <p:tgtEl>
                                          <p:spTgt spid="903"/>
                                        </p:tgtEl>
                                        <p:attrNameLst>
                                          <p:attrName>ppt_x</p:attrName>
                                        </p:attrNameLst>
                                      </p:cBhvr>
                                      <p:tavLst>
                                        <p:tav tm="0">
                                          <p:val>
                                            <p:strVal val="#ppt_x"/>
                                          </p:val>
                                        </p:tav>
                                        <p:tav tm="100000">
                                          <p:val>
                                            <p:strVal val="#ppt_x"/>
                                          </p:val>
                                        </p:tav>
                                      </p:tavLst>
                                    </p:anim>
                                    <p:anim calcmode="lin" valueType="num">
                                      <p:cBhvr additive="base">
                                        <p:cTn id="24"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5"/>
                                        </p:tgtEl>
                                        <p:attrNameLst>
                                          <p:attrName>style.visibility</p:attrName>
                                        </p:attrNameLst>
                                      </p:cBhvr>
                                      <p:to>
                                        <p:strVal val="visible"/>
                                      </p:to>
                                    </p:set>
                                    <p:anim calcmode="lin" valueType="num">
                                      <p:cBhvr additive="base">
                                        <p:cTn id="29" dur="500" fill="hold"/>
                                        <p:tgtEl>
                                          <p:spTgt spid="885"/>
                                        </p:tgtEl>
                                        <p:attrNameLst>
                                          <p:attrName>ppt_x</p:attrName>
                                        </p:attrNameLst>
                                      </p:cBhvr>
                                      <p:tavLst>
                                        <p:tav tm="0">
                                          <p:val>
                                            <p:strVal val="#ppt_x"/>
                                          </p:val>
                                        </p:tav>
                                        <p:tav tm="100000">
                                          <p:val>
                                            <p:strVal val="#ppt_x"/>
                                          </p:val>
                                        </p:tav>
                                      </p:tavLst>
                                    </p:anim>
                                    <p:anim calcmode="lin" valueType="num">
                                      <p:cBhvr additive="base">
                                        <p:cTn id="30" dur="500" fill="hold"/>
                                        <p:tgtEl>
                                          <p:spTgt spid="8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2"/>
                                        </p:tgtEl>
                                        <p:attrNameLst>
                                          <p:attrName>style.visibility</p:attrName>
                                        </p:attrNameLst>
                                      </p:cBhvr>
                                      <p:to>
                                        <p:strVal val="visible"/>
                                      </p:to>
                                    </p:set>
                                    <p:anim calcmode="lin" valueType="num">
                                      <p:cBhvr additive="base">
                                        <p:cTn id="33" dur="500" fill="hold"/>
                                        <p:tgtEl>
                                          <p:spTgt spid="892"/>
                                        </p:tgtEl>
                                        <p:attrNameLst>
                                          <p:attrName>ppt_x</p:attrName>
                                        </p:attrNameLst>
                                      </p:cBhvr>
                                      <p:tavLst>
                                        <p:tav tm="0">
                                          <p:val>
                                            <p:strVal val="#ppt_x"/>
                                          </p:val>
                                        </p:tav>
                                        <p:tav tm="100000">
                                          <p:val>
                                            <p:strVal val="#ppt_x"/>
                                          </p:val>
                                        </p:tav>
                                      </p:tavLst>
                                    </p:anim>
                                    <p:anim calcmode="lin" valueType="num">
                                      <p:cBhvr additive="base">
                                        <p:cTn id="34" dur="500" fill="hold"/>
                                        <p:tgtEl>
                                          <p:spTgt spid="8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3"/>
                                        </p:tgtEl>
                                        <p:attrNameLst>
                                          <p:attrName>style.visibility</p:attrName>
                                        </p:attrNameLst>
                                      </p:cBhvr>
                                      <p:to>
                                        <p:strVal val="visible"/>
                                      </p:to>
                                    </p:set>
                                    <p:anim calcmode="lin" valueType="num">
                                      <p:cBhvr additive="base">
                                        <p:cTn id="37" dur="500" fill="hold"/>
                                        <p:tgtEl>
                                          <p:spTgt spid="893"/>
                                        </p:tgtEl>
                                        <p:attrNameLst>
                                          <p:attrName>ppt_x</p:attrName>
                                        </p:attrNameLst>
                                      </p:cBhvr>
                                      <p:tavLst>
                                        <p:tav tm="0">
                                          <p:val>
                                            <p:strVal val="#ppt_x"/>
                                          </p:val>
                                        </p:tav>
                                        <p:tav tm="100000">
                                          <p:val>
                                            <p:strVal val="#ppt_x"/>
                                          </p:val>
                                        </p:tav>
                                      </p:tavLst>
                                    </p:anim>
                                    <p:anim calcmode="lin" valueType="num">
                                      <p:cBhvr additive="base">
                                        <p:cTn id="38" dur="500" fill="hold"/>
                                        <p:tgtEl>
                                          <p:spTgt spid="8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98"/>
                                        </p:tgtEl>
                                        <p:attrNameLst>
                                          <p:attrName>style.visibility</p:attrName>
                                        </p:attrNameLst>
                                      </p:cBhvr>
                                      <p:to>
                                        <p:strVal val="visible"/>
                                      </p:to>
                                    </p:set>
                                    <p:anim calcmode="lin" valueType="num">
                                      <p:cBhvr additive="base">
                                        <p:cTn id="41" dur="500" fill="hold"/>
                                        <p:tgtEl>
                                          <p:spTgt spid="898"/>
                                        </p:tgtEl>
                                        <p:attrNameLst>
                                          <p:attrName>ppt_x</p:attrName>
                                        </p:attrNameLst>
                                      </p:cBhvr>
                                      <p:tavLst>
                                        <p:tav tm="0">
                                          <p:val>
                                            <p:strVal val="#ppt_x"/>
                                          </p:val>
                                        </p:tav>
                                        <p:tav tm="100000">
                                          <p:val>
                                            <p:strVal val="#ppt_x"/>
                                          </p:val>
                                        </p:tav>
                                      </p:tavLst>
                                    </p:anim>
                                    <p:anim calcmode="lin" valueType="num">
                                      <p:cBhvr additive="base">
                                        <p:cTn id="42" dur="500" fill="hold"/>
                                        <p:tgtEl>
                                          <p:spTgt spid="8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01">
                                            <p:txEl>
                                              <p:pRg st="0" end="0"/>
                                            </p:txEl>
                                          </p:spTgt>
                                        </p:tgtEl>
                                        <p:attrNameLst>
                                          <p:attrName>style.visibility</p:attrName>
                                        </p:attrNameLst>
                                      </p:cBhvr>
                                      <p:to>
                                        <p:strVal val="visible"/>
                                      </p:to>
                                    </p:set>
                                    <p:anim calcmode="lin" valueType="num">
                                      <p:cBhvr additive="base">
                                        <p:cTn id="45" dur="500" fill="hold"/>
                                        <p:tgtEl>
                                          <p:spTgt spid="90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p:bldP spid="892" grpId="0" animBg="1"/>
      <p:bldP spid="893" grpId="0"/>
      <p:bldP spid="901" grpId="0" build="p"/>
      <p:bldP spid="902" grpId="0" build="p"/>
      <p:bldP spid="9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414305" y="896567"/>
            <a:ext cx="4240600" cy="6862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48" name="Google Shape;448;p40"/>
          <p:cNvSpPr txBox="1">
            <a:spLocks noGrp="1"/>
          </p:cNvSpPr>
          <p:nvPr>
            <p:ph type="subTitle" idx="1"/>
          </p:nvPr>
        </p:nvSpPr>
        <p:spPr>
          <a:xfrm>
            <a:off x="2858942" y="1520941"/>
            <a:ext cx="5961789" cy="2619890"/>
          </a:xfrm>
          <a:prstGeom prst="rect">
            <a:avLst/>
          </a:prstGeom>
        </p:spPr>
        <p:txBody>
          <a:bodyPr spcFirstLastPara="1" wrap="square" lIns="91425" tIns="91425" rIns="91425" bIns="91425" anchor="t" anchorCtr="0">
            <a:noAutofit/>
          </a:bodyPr>
          <a:lstStyle/>
          <a:p>
            <a:pPr marL="0" lvl="0" indent="0" algn="just"/>
            <a:r>
              <a:rPr lang="en-US" sz="1200" dirty="0"/>
              <a:t>	</a:t>
            </a:r>
            <a:r>
              <a:rPr lang="en-US" sz="1500" dirty="0"/>
              <a:t>Machine Learning is the domain that uses past data for predicting. Machine Learning is the understanding of computer system under which the Machine Learning model learn from data and experience. Now day’s heart diseases are growing rapidly by busy and stress full life. All type of age groups is under heart diseases so need of early detection of heart disease by using symptoms or reports. Due to large amount of smoking and air pollution around the world</a:t>
            </a:r>
          </a:p>
          <a:p>
            <a:pPr marL="0" lvl="0" indent="0" algn="just"/>
            <a:r>
              <a:rPr lang="en-US" sz="1500" dirty="0"/>
              <a:t>	We are applying complete machine learning concepts to keep the track of patient’s health. ML model allows us to build models to get quickly cleaned and processed data and deliver results faster</a:t>
            </a:r>
            <a:r>
              <a:rPr lang="en-US" sz="1600" dirty="0"/>
              <a:t>.</a:t>
            </a:r>
            <a:endParaRPr sz="1600" dirty="0"/>
          </a:p>
        </p:txBody>
      </p:sp>
      <p:pic>
        <p:nvPicPr>
          <p:cNvPr id="3" name="Picture 2">
            <a:extLst>
              <a:ext uri="{FF2B5EF4-FFF2-40B4-BE49-F238E27FC236}">
                <a16:creationId xmlns:a16="http://schemas.microsoft.com/office/drawing/2014/main" id="{0504B20D-4F3E-6DBF-57D2-8E0DF1D351F3}"/>
              </a:ext>
            </a:extLst>
          </p:cNvPr>
          <p:cNvPicPr>
            <a:picLocks noChangeAspect="1"/>
          </p:cNvPicPr>
          <p:nvPr/>
        </p:nvPicPr>
        <p:blipFill>
          <a:blip r:embed="rId3"/>
          <a:stretch>
            <a:fillRect/>
          </a:stretch>
        </p:blipFill>
        <p:spPr>
          <a:xfrm>
            <a:off x="3492355" y="1459028"/>
            <a:ext cx="5162550" cy="123825"/>
          </a:xfrm>
          <a:prstGeom prst="rect">
            <a:avLst/>
          </a:prstGeom>
        </p:spPr>
      </p:pic>
      <p:pic>
        <p:nvPicPr>
          <p:cNvPr id="67" name="Picture 66">
            <a:extLst>
              <a:ext uri="{FF2B5EF4-FFF2-40B4-BE49-F238E27FC236}">
                <a16:creationId xmlns:a16="http://schemas.microsoft.com/office/drawing/2014/main" id="{9768AB4F-E590-F477-0C3E-EB9AD3BE3500}"/>
              </a:ext>
            </a:extLst>
          </p:cNvPr>
          <p:cNvPicPr>
            <a:picLocks noChangeAspect="1"/>
          </p:cNvPicPr>
          <p:nvPr/>
        </p:nvPicPr>
        <p:blipFill>
          <a:blip r:embed="rId4"/>
          <a:stretch>
            <a:fillRect/>
          </a:stretch>
        </p:blipFill>
        <p:spPr>
          <a:xfrm>
            <a:off x="142613" y="1699600"/>
            <a:ext cx="2805288" cy="2805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8">
                                            <p:txEl>
                                              <p:pRg st="0" end="0"/>
                                            </p:txEl>
                                          </p:spTgt>
                                        </p:tgtEl>
                                        <p:attrNameLst>
                                          <p:attrName>style.visibility</p:attrName>
                                        </p:attrNameLst>
                                      </p:cBhvr>
                                      <p:to>
                                        <p:strVal val="visible"/>
                                      </p:to>
                                    </p:set>
                                    <p:anim calcmode="lin" valueType="num">
                                      <p:cBhvr additive="base">
                                        <p:cTn id="13" dur="500" fill="hold"/>
                                        <p:tgtEl>
                                          <p:spTgt spid="4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8">
                                            <p:txEl>
                                              <p:pRg st="1" end="1"/>
                                            </p:txEl>
                                          </p:spTgt>
                                        </p:tgtEl>
                                        <p:attrNameLst>
                                          <p:attrName>style.visibility</p:attrName>
                                        </p:attrNameLst>
                                      </p:cBhvr>
                                      <p:to>
                                        <p:strVal val="visible"/>
                                      </p:to>
                                    </p:set>
                                    <p:anim calcmode="lin" valueType="num">
                                      <p:cBhvr additive="base">
                                        <p:cTn id="19" dur="500" fill="hold"/>
                                        <p:tgtEl>
                                          <p:spTgt spid="44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P spid="4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grpSp>
        <p:nvGrpSpPr>
          <p:cNvPr id="680" name="Google Shape;680;p45"/>
          <p:cNvGrpSpPr/>
          <p:nvPr/>
        </p:nvGrpSpPr>
        <p:grpSpPr>
          <a:xfrm flipH="1">
            <a:off x="3547872" y="2760450"/>
            <a:ext cx="5207578" cy="1791891"/>
            <a:chOff x="2362210" y="890537"/>
            <a:chExt cx="5048700" cy="1872600"/>
          </a:xfrm>
        </p:grpSpPr>
        <p:sp>
          <p:nvSpPr>
            <p:cNvPr id="681" name="Google Shape;681;p45"/>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5"/>
          <p:cNvSpPr txBox="1">
            <a:spLocks noGrp="1"/>
          </p:cNvSpPr>
          <p:nvPr>
            <p:ph type="title"/>
          </p:nvPr>
        </p:nvSpPr>
        <p:spPr>
          <a:xfrm>
            <a:off x="3604186" y="3145613"/>
            <a:ext cx="4954597" cy="117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Any disease that we can take precaution is preventable.</a:t>
            </a:r>
            <a:endParaRPr dirty="0"/>
          </a:p>
        </p:txBody>
      </p:sp>
      <p:grpSp>
        <p:nvGrpSpPr>
          <p:cNvPr id="687" name="Google Shape;687;p45"/>
          <p:cNvGrpSpPr/>
          <p:nvPr/>
        </p:nvGrpSpPr>
        <p:grpSpPr>
          <a:xfrm>
            <a:off x="-25" y="0"/>
            <a:ext cx="9144020" cy="342900"/>
            <a:chOff x="-25" y="0"/>
            <a:chExt cx="9144020" cy="342900"/>
          </a:xfrm>
        </p:grpSpPr>
        <p:sp>
          <p:nvSpPr>
            <p:cNvPr id="688" name="Google Shape;688;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45"/>
            <p:cNvGrpSpPr/>
            <p:nvPr/>
          </p:nvGrpSpPr>
          <p:grpSpPr>
            <a:xfrm>
              <a:off x="215975" y="111150"/>
              <a:ext cx="642950" cy="120600"/>
              <a:chOff x="215975" y="152625"/>
              <a:chExt cx="642950" cy="120600"/>
            </a:xfrm>
          </p:grpSpPr>
          <p:sp>
            <p:nvSpPr>
              <p:cNvPr id="690" name="Google Shape;690;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FEF5-CE63-5384-0E84-25EF83C23798}"/>
              </a:ext>
            </a:extLst>
          </p:cNvPr>
          <p:cNvSpPr>
            <a:spLocks noGrp="1"/>
          </p:cNvSpPr>
          <p:nvPr>
            <p:ph type="title"/>
          </p:nvPr>
        </p:nvSpPr>
        <p:spPr>
          <a:xfrm>
            <a:off x="4572000" y="680550"/>
            <a:ext cx="4239900" cy="848700"/>
          </a:xfrm>
        </p:spPr>
        <p:txBody>
          <a:bodyPr/>
          <a:lstStyle/>
          <a:p>
            <a:r>
              <a:rPr lang="en-IN" dirty="0"/>
              <a:t>PROBLEM SYSTEM</a:t>
            </a:r>
          </a:p>
        </p:txBody>
      </p:sp>
      <p:sp>
        <p:nvSpPr>
          <p:cNvPr id="3" name="Subtitle 2">
            <a:extLst>
              <a:ext uri="{FF2B5EF4-FFF2-40B4-BE49-F238E27FC236}">
                <a16:creationId xmlns:a16="http://schemas.microsoft.com/office/drawing/2014/main" id="{C0DF62D0-DCC8-26E7-7054-656506339085}"/>
              </a:ext>
            </a:extLst>
          </p:cNvPr>
          <p:cNvSpPr>
            <a:spLocks noGrp="1"/>
          </p:cNvSpPr>
          <p:nvPr>
            <p:ph type="subTitle" idx="1"/>
          </p:nvPr>
        </p:nvSpPr>
        <p:spPr>
          <a:xfrm>
            <a:off x="3247320" y="1529250"/>
            <a:ext cx="5564580" cy="2898669"/>
          </a:xfrm>
        </p:spPr>
        <p:txBody>
          <a:bodyPr/>
          <a:lstStyle/>
          <a:p>
            <a:pPr algn="just"/>
            <a:r>
              <a:rPr lang="en-US" dirty="0"/>
              <a:t>		Many of the existing machine learning models for health care analysis are concentrating on one disease per analysis. For example first is for liver analysis, one for cancer analysis, one for lung diseases like that. If a user wants to predict more than one disease, he/she has to go through different sites. There is no common system where one analysis can perform more than one disease prediction. </a:t>
            </a:r>
          </a:p>
          <a:p>
            <a:pPr algn="just"/>
            <a:r>
              <a:rPr lang="en-US" dirty="0"/>
              <a:t>		Some of the models have lower accuracy which can seriously affect patients’ health. When an organization wants to analyze their patient’s health reports, they have to deploy many models which in turn increases the cost as well as time Some of the existing systems consider very few parameters which can yield false results</a:t>
            </a:r>
            <a:endParaRPr lang="en-IN" dirty="0"/>
          </a:p>
        </p:txBody>
      </p:sp>
      <p:pic>
        <p:nvPicPr>
          <p:cNvPr id="5" name="Picture 4">
            <a:extLst>
              <a:ext uri="{FF2B5EF4-FFF2-40B4-BE49-F238E27FC236}">
                <a16:creationId xmlns:a16="http://schemas.microsoft.com/office/drawing/2014/main" id="{100EF710-6DAB-2EA5-8BEE-4F9A4ABCE6B6}"/>
              </a:ext>
            </a:extLst>
          </p:cNvPr>
          <p:cNvPicPr>
            <a:picLocks noChangeAspect="1"/>
          </p:cNvPicPr>
          <p:nvPr/>
        </p:nvPicPr>
        <p:blipFill>
          <a:blip r:embed="rId2"/>
          <a:stretch>
            <a:fillRect/>
          </a:stretch>
        </p:blipFill>
        <p:spPr>
          <a:xfrm>
            <a:off x="3649350" y="1410144"/>
            <a:ext cx="5162550" cy="123825"/>
          </a:xfrm>
          <a:prstGeom prst="rect">
            <a:avLst/>
          </a:prstGeom>
        </p:spPr>
      </p:pic>
      <p:pic>
        <p:nvPicPr>
          <p:cNvPr id="10" name="Picture 9">
            <a:extLst>
              <a:ext uri="{FF2B5EF4-FFF2-40B4-BE49-F238E27FC236}">
                <a16:creationId xmlns:a16="http://schemas.microsoft.com/office/drawing/2014/main" id="{52B81D03-6F15-6BC9-070E-CB82555A8D7E}"/>
              </a:ext>
            </a:extLst>
          </p:cNvPr>
          <p:cNvPicPr>
            <a:picLocks noChangeAspect="1"/>
          </p:cNvPicPr>
          <p:nvPr/>
        </p:nvPicPr>
        <p:blipFill>
          <a:blip r:embed="rId3"/>
          <a:stretch>
            <a:fillRect/>
          </a:stretch>
        </p:blipFill>
        <p:spPr>
          <a:xfrm>
            <a:off x="272396" y="998290"/>
            <a:ext cx="3293065" cy="3680294"/>
          </a:xfrm>
          <a:prstGeom prst="rect">
            <a:avLst/>
          </a:prstGeom>
        </p:spPr>
      </p:pic>
    </p:spTree>
    <p:extLst>
      <p:ext uri="{BB962C8B-B14F-4D97-AF65-F5344CB8AC3E}">
        <p14:creationId xmlns:p14="http://schemas.microsoft.com/office/powerpoint/2010/main" val="3283185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3B41-0D90-1E39-0C93-54778ED839EE}"/>
              </a:ext>
            </a:extLst>
          </p:cNvPr>
          <p:cNvSpPr>
            <a:spLocks noGrp="1"/>
          </p:cNvSpPr>
          <p:nvPr>
            <p:ph type="title"/>
          </p:nvPr>
        </p:nvSpPr>
        <p:spPr>
          <a:xfrm>
            <a:off x="4397064" y="772063"/>
            <a:ext cx="4239900" cy="848700"/>
          </a:xfrm>
        </p:spPr>
        <p:txBody>
          <a:bodyPr/>
          <a:lstStyle/>
          <a:p>
            <a:r>
              <a:rPr lang="en-IN" dirty="0"/>
              <a:t>PROPOSED SYSTEM</a:t>
            </a:r>
          </a:p>
        </p:txBody>
      </p:sp>
      <p:sp>
        <p:nvSpPr>
          <p:cNvPr id="3" name="Subtitle 2">
            <a:extLst>
              <a:ext uri="{FF2B5EF4-FFF2-40B4-BE49-F238E27FC236}">
                <a16:creationId xmlns:a16="http://schemas.microsoft.com/office/drawing/2014/main" id="{913CE559-B648-E8CE-F327-F888C17A9FAB}"/>
              </a:ext>
            </a:extLst>
          </p:cNvPr>
          <p:cNvSpPr>
            <a:spLocks noGrp="1"/>
          </p:cNvSpPr>
          <p:nvPr>
            <p:ph type="subTitle" idx="1"/>
          </p:nvPr>
        </p:nvSpPr>
        <p:spPr>
          <a:xfrm>
            <a:off x="3352800" y="1819634"/>
            <a:ext cx="5449824" cy="2313453"/>
          </a:xfrm>
        </p:spPr>
        <p:txBody>
          <a:bodyPr/>
          <a:lstStyle/>
          <a:p>
            <a:pPr algn="just"/>
            <a:r>
              <a:rPr lang="en-US" dirty="0"/>
              <a:t>		In multiple disease prediction, it is possible to predict more than one disease at a time. So the user doesn’t need to traverse different sites in order to predict the diseases. We are taking three diseases that are Liver, Diabetes, and Heart. As all the three diseases are correlated to each other. To implement multiple disease analyses we are going to use machine learning algorithms and Django. When the user is accessing this API, the user has to send the parameters of the disease along with the disease name. Django will invoke the corresponding model and returns the status of the patient. </a:t>
            </a:r>
            <a:endParaRPr lang="en-IN" dirty="0"/>
          </a:p>
        </p:txBody>
      </p:sp>
      <p:pic>
        <p:nvPicPr>
          <p:cNvPr id="5" name="Picture 4">
            <a:extLst>
              <a:ext uri="{FF2B5EF4-FFF2-40B4-BE49-F238E27FC236}">
                <a16:creationId xmlns:a16="http://schemas.microsoft.com/office/drawing/2014/main" id="{2C1D7AF1-6DA6-AC29-0BE8-C0E37F3A9E8E}"/>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2" name="Picture 11">
            <a:extLst>
              <a:ext uri="{FF2B5EF4-FFF2-40B4-BE49-F238E27FC236}">
                <a16:creationId xmlns:a16="http://schemas.microsoft.com/office/drawing/2014/main" id="{9E824B05-2A9E-F9DD-E6EC-0422782E336A}"/>
              </a:ext>
            </a:extLst>
          </p:cNvPr>
          <p:cNvPicPr>
            <a:picLocks noChangeAspect="1"/>
          </p:cNvPicPr>
          <p:nvPr/>
        </p:nvPicPr>
        <p:blipFill>
          <a:blip r:embed="rId3"/>
          <a:stretch>
            <a:fillRect/>
          </a:stretch>
        </p:blipFill>
        <p:spPr>
          <a:xfrm>
            <a:off x="125835" y="1819634"/>
            <a:ext cx="3667567" cy="2750675"/>
          </a:xfrm>
          <a:prstGeom prst="rect">
            <a:avLst/>
          </a:prstGeom>
        </p:spPr>
      </p:pic>
    </p:spTree>
    <p:extLst>
      <p:ext uri="{BB962C8B-B14F-4D97-AF65-F5344CB8AC3E}">
        <p14:creationId xmlns:p14="http://schemas.microsoft.com/office/powerpoint/2010/main" val="28977732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63"/>
          <p:cNvSpPr/>
          <p:nvPr/>
        </p:nvSpPr>
        <p:spPr>
          <a:xfrm>
            <a:off x="99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510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976806" y="3561669"/>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5118406" y="3594501"/>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txBox="1">
            <a:spLocks noGrp="1"/>
          </p:cNvSpPr>
          <p:nvPr>
            <p:ph type="title"/>
          </p:nvPr>
        </p:nvSpPr>
        <p:spPr>
          <a:xfrm>
            <a:off x="284043" y="518894"/>
            <a:ext cx="7977927"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SYSTEM ANALYSIS</a:t>
            </a:r>
          </a:p>
        </p:txBody>
      </p:sp>
      <p:sp>
        <p:nvSpPr>
          <p:cNvPr id="1759" name="Google Shape;1759;p63"/>
          <p:cNvSpPr txBox="1">
            <a:spLocks noGrp="1"/>
          </p:cNvSpPr>
          <p:nvPr>
            <p:ph type="subTitle" idx="1"/>
          </p:nvPr>
        </p:nvSpPr>
        <p:spPr>
          <a:xfrm>
            <a:off x="1739982" y="2158296"/>
            <a:ext cx="2276700" cy="69272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system allows the patient to predict the disease</a:t>
            </a:r>
            <a:endParaRPr dirty="0"/>
          </a:p>
        </p:txBody>
      </p:sp>
      <p:sp>
        <p:nvSpPr>
          <p:cNvPr id="1761" name="Google Shape;1761;p63"/>
          <p:cNvSpPr txBox="1">
            <a:spLocks noGrp="1"/>
          </p:cNvSpPr>
          <p:nvPr>
            <p:ph type="subTitle" idx="4"/>
          </p:nvPr>
        </p:nvSpPr>
        <p:spPr>
          <a:xfrm>
            <a:off x="1689165" y="3524697"/>
            <a:ext cx="2496941" cy="104733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user adds the input for the particular disease and based on the trained model of the user input the output will be displayed .</a:t>
            </a:r>
            <a:endParaRPr dirty="0"/>
          </a:p>
        </p:txBody>
      </p:sp>
      <p:sp>
        <p:nvSpPr>
          <p:cNvPr id="1763" name="Google Shape;1763;p63"/>
          <p:cNvSpPr txBox="1">
            <a:spLocks noGrp="1"/>
          </p:cNvSpPr>
          <p:nvPr>
            <p:ph type="subTitle" idx="6"/>
          </p:nvPr>
        </p:nvSpPr>
        <p:spPr>
          <a:xfrm>
            <a:off x="5874374" y="2186243"/>
            <a:ext cx="2606896" cy="676427"/>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The website will provide range of the values during the prediction of the disease.</a:t>
            </a:r>
            <a:endParaRPr dirty="0"/>
          </a:p>
        </p:txBody>
      </p:sp>
      <p:sp>
        <p:nvSpPr>
          <p:cNvPr id="1765" name="Google Shape;1765;p63"/>
          <p:cNvSpPr txBox="1">
            <a:spLocks noGrp="1"/>
          </p:cNvSpPr>
          <p:nvPr>
            <p:ph type="subTitle" idx="8"/>
          </p:nvPr>
        </p:nvSpPr>
        <p:spPr>
          <a:xfrm>
            <a:off x="5874374" y="3524697"/>
            <a:ext cx="2276700" cy="6319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website should be reliable and consistent</a:t>
            </a:r>
            <a:endParaRPr dirty="0"/>
          </a:p>
        </p:txBody>
      </p:sp>
      <p:grpSp>
        <p:nvGrpSpPr>
          <p:cNvPr id="1766" name="Google Shape;1766;p63"/>
          <p:cNvGrpSpPr/>
          <p:nvPr/>
        </p:nvGrpSpPr>
        <p:grpSpPr>
          <a:xfrm>
            <a:off x="1156669" y="2362008"/>
            <a:ext cx="310602" cy="320730"/>
            <a:chOff x="-28069875" y="3175300"/>
            <a:chExt cx="260725" cy="296150"/>
          </a:xfrm>
        </p:grpSpPr>
        <p:sp>
          <p:nvSpPr>
            <p:cNvPr id="1767" name="Google Shape;176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3"/>
          <p:cNvGrpSpPr/>
          <p:nvPr/>
        </p:nvGrpSpPr>
        <p:grpSpPr>
          <a:xfrm>
            <a:off x="5271839" y="3769397"/>
            <a:ext cx="299344" cy="319891"/>
            <a:chOff x="-27691025" y="3175300"/>
            <a:chExt cx="251275" cy="295375"/>
          </a:xfrm>
        </p:grpSpPr>
        <p:sp>
          <p:nvSpPr>
            <p:cNvPr id="1777" name="Google Shape;1777;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3"/>
          <p:cNvGrpSpPr/>
          <p:nvPr/>
        </p:nvGrpSpPr>
        <p:grpSpPr>
          <a:xfrm>
            <a:off x="5244618" y="2362008"/>
            <a:ext cx="354710" cy="320730"/>
            <a:chOff x="-27351575" y="3175300"/>
            <a:chExt cx="297750" cy="296150"/>
          </a:xfrm>
        </p:grpSpPr>
        <p:sp>
          <p:nvSpPr>
            <p:cNvPr id="1782" name="Google Shape;1782;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1110084" y="3727580"/>
            <a:ext cx="352833" cy="301995"/>
            <a:chOff x="-23615075" y="3906200"/>
            <a:chExt cx="296175" cy="278850"/>
          </a:xfrm>
        </p:grpSpPr>
        <p:sp>
          <p:nvSpPr>
            <p:cNvPr id="1787" name="Google Shape;1787;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57;p63">
            <a:extLst>
              <a:ext uri="{FF2B5EF4-FFF2-40B4-BE49-F238E27FC236}">
                <a16:creationId xmlns:a16="http://schemas.microsoft.com/office/drawing/2014/main" id="{2A812867-0B68-0795-2A86-424ADE030AF0}"/>
              </a:ext>
            </a:extLst>
          </p:cNvPr>
          <p:cNvSpPr txBox="1">
            <a:spLocks/>
          </p:cNvSpPr>
          <p:nvPr/>
        </p:nvSpPr>
        <p:spPr>
          <a:xfrm>
            <a:off x="183375" y="1542053"/>
            <a:ext cx="4388625"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Functional Requirement</a:t>
            </a:r>
          </a:p>
        </p:txBody>
      </p:sp>
      <p:sp>
        <p:nvSpPr>
          <p:cNvPr id="40" name="Google Shape;1757;p63">
            <a:extLst>
              <a:ext uri="{FF2B5EF4-FFF2-40B4-BE49-F238E27FC236}">
                <a16:creationId xmlns:a16="http://schemas.microsoft.com/office/drawing/2014/main" id="{0EE61592-4244-76FD-07DE-280BB7998EBD}"/>
              </a:ext>
            </a:extLst>
          </p:cNvPr>
          <p:cNvSpPr txBox="1">
            <a:spLocks/>
          </p:cNvSpPr>
          <p:nvPr/>
        </p:nvSpPr>
        <p:spPr>
          <a:xfrm>
            <a:off x="4680969" y="1544708"/>
            <a:ext cx="4541025" cy="676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Non-Functional Requirement</a:t>
            </a:r>
          </a:p>
        </p:txBody>
      </p:sp>
      <p:pic>
        <p:nvPicPr>
          <p:cNvPr id="3" name="Picture 2">
            <a:extLst>
              <a:ext uri="{FF2B5EF4-FFF2-40B4-BE49-F238E27FC236}">
                <a16:creationId xmlns:a16="http://schemas.microsoft.com/office/drawing/2014/main" id="{9372B943-D551-2EDE-4F4C-7DDD328CE2F8}"/>
              </a:ext>
            </a:extLst>
          </p:cNvPr>
          <p:cNvPicPr>
            <a:picLocks noChangeAspect="1"/>
          </p:cNvPicPr>
          <p:nvPr/>
        </p:nvPicPr>
        <p:blipFill>
          <a:blip r:embed="rId3"/>
          <a:stretch>
            <a:fillRect/>
          </a:stretch>
        </p:blipFill>
        <p:spPr>
          <a:xfrm>
            <a:off x="165608" y="1176064"/>
            <a:ext cx="5162550" cy="123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7"/>
                                        </p:tgtEl>
                                        <p:attrNameLst>
                                          <p:attrName>style.visibility</p:attrName>
                                        </p:attrNameLst>
                                      </p:cBhvr>
                                      <p:to>
                                        <p:strVal val="visible"/>
                                      </p:to>
                                    </p:set>
                                    <p:anim calcmode="lin" valueType="num">
                                      <p:cBhvr additive="base">
                                        <p:cTn id="7" dur="500" fill="hold"/>
                                        <p:tgtEl>
                                          <p:spTgt spid="1757"/>
                                        </p:tgtEl>
                                        <p:attrNameLst>
                                          <p:attrName>ppt_x</p:attrName>
                                        </p:attrNameLst>
                                      </p:cBhvr>
                                      <p:tavLst>
                                        <p:tav tm="0">
                                          <p:val>
                                            <p:strVal val="#ppt_x"/>
                                          </p:val>
                                        </p:tav>
                                        <p:tav tm="100000">
                                          <p:val>
                                            <p:strVal val="#ppt_x"/>
                                          </p:val>
                                        </p:tav>
                                      </p:tavLst>
                                    </p:anim>
                                    <p:anim calcmode="lin" valueType="num">
                                      <p:cBhvr additive="base">
                                        <p:cTn id="8" dur="500" fill="hold"/>
                                        <p:tgtEl>
                                          <p:spTgt spid="17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3"/>
                                        </p:tgtEl>
                                        <p:attrNameLst>
                                          <p:attrName>style.visibility</p:attrName>
                                        </p:attrNameLst>
                                      </p:cBhvr>
                                      <p:to>
                                        <p:strVal val="visible"/>
                                      </p:to>
                                    </p:set>
                                    <p:anim calcmode="lin" valueType="num">
                                      <p:cBhvr additive="base">
                                        <p:cTn id="19" dur="500" fill="hold"/>
                                        <p:tgtEl>
                                          <p:spTgt spid="1753"/>
                                        </p:tgtEl>
                                        <p:attrNameLst>
                                          <p:attrName>ppt_x</p:attrName>
                                        </p:attrNameLst>
                                      </p:cBhvr>
                                      <p:tavLst>
                                        <p:tav tm="0">
                                          <p:val>
                                            <p:strVal val="#ppt_x"/>
                                          </p:val>
                                        </p:tav>
                                        <p:tav tm="100000">
                                          <p:val>
                                            <p:strVal val="#ppt_x"/>
                                          </p:val>
                                        </p:tav>
                                      </p:tavLst>
                                    </p:anim>
                                    <p:anim calcmode="lin" valueType="num">
                                      <p:cBhvr additive="base">
                                        <p:cTn id="20" dur="500" fill="hold"/>
                                        <p:tgtEl>
                                          <p:spTgt spid="17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9">
                                            <p:txEl>
                                              <p:pRg st="0" end="0"/>
                                            </p:txEl>
                                          </p:spTgt>
                                        </p:tgtEl>
                                        <p:attrNameLst>
                                          <p:attrName>style.visibility</p:attrName>
                                        </p:attrNameLst>
                                      </p:cBhvr>
                                      <p:to>
                                        <p:strVal val="visible"/>
                                      </p:to>
                                    </p:set>
                                    <p:anim calcmode="lin" valueType="num">
                                      <p:cBhvr additive="base">
                                        <p:cTn id="23" dur="500" fill="hold"/>
                                        <p:tgtEl>
                                          <p:spTgt spid="175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66"/>
                                        </p:tgtEl>
                                        <p:attrNameLst>
                                          <p:attrName>style.visibility</p:attrName>
                                        </p:attrNameLst>
                                      </p:cBhvr>
                                      <p:to>
                                        <p:strVal val="visible"/>
                                      </p:to>
                                    </p:set>
                                    <p:anim calcmode="lin" valueType="num">
                                      <p:cBhvr additive="base">
                                        <p:cTn id="27" dur="500" fill="hold"/>
                                        <p:tgtEl>
                                          <p:spTgt spid="1766"/>
                                        </p:tgtEl>
                                        <p:attrNameLst>
                                          <p:attrName>ppt_x</p:attrName>
                                        </p:attrNameLst>
                                      </p:cBhvr>
                                      <p:tavLst>
                                        <p:tav tm="0">
                                          <p:val>
                                            <p:strVal val="#ppt_x"/>
                                          </p:val>
                                        </p:tav>
                                        <p:tav tm="100000">
                                          <p:val>
                                            <p:strVal val="#ppt_x"/>
                                          </p:val>
                                        </p:tav>
                                      </p:tavLst>
                                    </p:anim>
                                    <p:anim calcmode="lin" valueType="num">
                                      <p:cBhvr additive="base">
                                        <p:cTn id="28" dur="500" fill="hold"/>
                                        <p:tgtEl>
                                          <p:spTgt spid="176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55"/>
                                        </p:tgtEl>
                                        <p:attrNameLst>
                                          <p:attrName>style.visibility</p:attrName>
                                        </p:attrNameLst>
                                      </p:cBhvr>
                                      <p:to>
                                        <p:strVal val="visible"/>
                                      </p:to>
                                    </p:set>
                                    <p:anim calcmode="lin" valueType="num">
                                      <p:cBhvr additive="base">
                                        <p:cTn id="33" dur="500" fill="hold"/>
                                        <p:tgtEl>
                                          <p:spTgt spid="1755"/>
                                        </p:tgtEl>
                                        <p:attrNameLst>
                                          <p:attrName>ppt_x</p:attrName>
                                        </p:attrNameLst>
                                      </p:cBhvr>
                                      <p:tavLst>
                                        <p:tav tm="0">
                                          <p:val>
                                            <p:strVal val="#ppt_x"/>
                                          </p:val>
                                        </p:tav>
                                        <p:tav tm="100000">
                                          <p:val>
                                            <p:strVal val="#ppt_x"/>
                                          </p:val>
                                        </p:tav>
                                      </p:tavLst>
                                    </p:anim>
                                    <p:anim calcmode="lin" valueType="num">
                                      <p:cBhvr additive="base">
                                        <p:cTn id="34" dur="500" fill="hold"/>
                                        <p:tgtEl>
                                          <p:spTgt spid="17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61">
                                            <p:txEl>
                                              <p:pRg st="0" end="0"/>
                                            </p:txEl>
                                          </p:spTgt>
                                        </p:tgtEl>
                                        <p:attrNameLst>
                                          <p:attrName>style.visibility</p:attrName>
                                        </p:attrNameLst>
                                      </p:cBhvr>
                                      <p:to>
                                        <p:strVal val="visible"/>
                                      </p:to>
                                    </p:set>
                                    <p:anim calcmode="lin" valueType="num">
                                      <p:cBhvr additive="base">
                                        <p:cTn id="37" dur="500" fill="hold"/>
                                        <p:tgtEl>
                                          <p:spTgt spid="176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61">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86"/>
                                        </p:tgtEl>
                                        <p:attrNameLst>
                                          <p:attrName>style.visibility</p:attrName>
                                        </p:attrNameLst>
                                      </p:cBhvr>
                                      <p:to>
                                        <p:strVal val="visible"/>
                                      </p:to>
                                    </p:set>
                                    <p:anim calcmode="lin" valueType="num">
                                      <p:cBhvr additive="base">
                                        <p:cTn id="41" dur="500" fill="hold"/>
                                        <p:tgtEl>
                                          <p:spTgt spid="1786"/>
                                        </p:tgtEl>
                                        <p:attrNameLst>
                                          <p:attrName>ppt_x</p:attrName>
                                        </p:attrNameLst>
                                      </p:cBhvr>
                                      <p:tavLst>
                                        <p:tav tm="0">
                                          <p:val>
                                            <p:strVal val="#ppt_x"/>
                                          </p:val>
                                        </p:tav>
                                        <p:tav tm="100000">
                                          <p:val>
                                            <p:strVal val="#ppt_x"/>
                                          </p:val>
                                        </p:tav>
                                      </p:tavLst>
                                    </p:anim>
                                    <p:anim calcmode="lin" valueType="num">
                                      <p:cBhvr additive="base">
                                        <p:cTn id="42" dur="500" fill="hold"/>
                                        <p:tgtEl>
                                          <p:spTgt spid="17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54"/>
                                        </p:tgtEl>
                                        <p:attrNameLst>
                                          <p:attrName>style.visibility</p:attrName>
                                        </p:attrNameLst>
                                      </p:cBhvr>
                                      <p:to>
                                        <p:strVal val="visible"/>
                                      </p:to>
                                    </p:set>
                                    <p:anim calcmode="lin" valueType="num">
                                      <p:cBhvr additive="base">
                                        <p:cTn id="53" dur="500" fill="hold"/>
                                        <p:tgtEl>
                                          <p:spTgt spid="1754"/>
                                        </p:tgtEl>
                                        <p:attrNameLst>
                                          <p:attrName>ppt_x</p:attrName>
                                        </p:attrNameLst>
                                      </p:cBhvr>
                                      <p:tavLst>
                                        <p:tav tm="0">
                                          <p:val>
                                            <p:strVal val="#ppt_x"/>
                                          </p:val>
                                        </p:tav>
                                        <p:tav tm="100000">
                                          <p:val>
                                            <p:strVal val="#ppt_x"/>
                                          </p:val>
                                        </p:tav>
                                      </p:tavLst>
                                    </p:anim>
                                    <p:anim calcmode="lin" valueType="num">
                                      <p:cBhvr additive="base">
                                        <p:cTn id="54" dur="500" fill="hold"/>
                                        <p:tgtEl>
                                          <p:spTgt spid="17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63">
                                            <p:txEl>
                                              <p:pRg st="0" end="0"/>
                                            </p:txEl>
                                          </p:spTgt>
                                        </p:tgtEl>
                                        <p:attrNameLst>
                                          <p:attrName>style.visibility</p:attrName>
                                        </p:attrNameLst>
                                      </p:cBhvr>
                                      <p:to>
                                        <p:strVal val="visible"/>
                                      </p:to>
                                    </p:set>
                                    <p:anim calcmode="lin" valueType="num">
                                      <p:cBhvr additive="base">
                                        <p:cTn id="57" dur="500" fill="hold"/>
                                        <p:tgtEl>
                                          <p:spTgt spid="176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63">
                                            <p:txEl>
                                              <p:pRg st="0" end="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81"/>
                                        </p:tgtEl>
                                        <p:attrNameLst>
                                          <p:attrName>style.visibility</p:attrName>
                                        </p:attrNameLst>
                                      </p:cBhvr>
                                      <p:to>
                                        <p:strVal val="visible"/>
                                      </p:to>
                                    </p:set>
                                    <p:anim calcmode="lin" valueType="num">
                                      <p:cBhvr additive="base">
                                        <p:cTn id="61" dur="500" fill="hold"/>
                                        <p:tgtEl>
                                          <p:spTgt spid="1781"/>
                                        </p:tgtEl>
                                        <p:attrNameLst>
                                          <p:attrName>ppt_x</p:attrName>
                                        </p:attrNameLst>
                                      </p:cBhvr>
                                      <p:tavLst>
                                        <p:tav tm="0">
                                          <p:val>
                                            <p:strVal val="#ppt_x"/>
                                          </p:val>
                                        </p:tav>
                                        <p:tav tm="100000">
                                          <p:val>
                                            <p:strVal val="#ppt_x"/>
                                          </p:val>
                                        </p:tav>
                                      </p:tavLst>
                                    </p:anim>
                                    <p:anim calcmode="lin" valueType="num">
                                      <p:cBhvr additive="base">
                                        <p:cTn id="62" dur="500" fill="hold"/>
                                        <p:tgtEl>
                                          <p:spTgt spid="178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56"/>
                                        </p:tgtEl>
                                        <p:attrNameLst>
                                          <p:attrName>style.visibility</p:attrName>
                                        </p:attrNameLst>
                                      </p:cBhvr>
                                      <p:to>
                                        <p:strVal val="visible"/>
                                      </p:to>
                                    </p:set>
                                    <p:anim calcmode="lin" valueType="num">
                                      <p:cBhvr additive="base">
                                        <p:cTn id="67" dur="500" fill="hold"/>
                                        <p:tgtEl>
                                          <p:spTgt spid="1756"/>
                                        </p:tgtEl>
                                        <p:attrNameLst>
                                          <p:attrName>ppt_x</p:attrName>
                                        </p:attrNameLst>
                                      </p:cBhvr>
                                      <p:tavLst>
                                        <p:tav tm="0">
                                          <p:val>
                                            <p:strVal val="#ppt_x"/>
                                          </p:val>
                                        </p:tav>
                                        <p:tav tm="100000">
                                          <p:val>
                                            <p:strVal val="#ppt_x"/>
                                          </p:val>
                                        </p:tav>
                                      </p:tavLst>
                                    </p:anim>
                                    <p:anim calcmode="lin" valueType="num">
                                      <p:cBhvr additive="base">
                                        <p:cTn id="68" dur="500" fill="hold"/>
                                        <p:tgtEl>
                                          <p:spTgt spid="17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65">
                                            <p:txEl>
                                              <p:pRg st="0" end="0"/>
                                            </p:txEl>
                                          </p:spTgt>
                                        </p:tgtEl>
                                        <p:attrNameLst>
                                          <p:attrName>style.visibility</p:attrName>
                                        </p:attrNameLst>
                                      </p:cBhvr>
                                      <p:to>
                                        <p:strVal val="visible"/>
                                      </p:to>
                                    </p:set>
                                    <p:anim calcmode="lin" valueType="num">
                                      <p:cBhvr additive="base">
                                        <p:cTn id="71" dur="500" fill="hold"/>
                                        <p:tgtEl>
                                          <p:spTgt spid="1765">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65">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76"/>
                                        </p:tgtEl>
                                        <p:attrNameLst>
                                          <p:attrName>style.visibility</p:attrName>
                                        </p:attrNameLst>
                                      </p:cBhvr>
                                      <p:to>
                                        <p:strVal val="visible"/>
                                      </p:to>
                                    </p:set>
                                    <p:anim calcmode="lin" valueType="num">
                                      <p:cBhvr additive="base">
                                        <p:cTn id="75" dur="500" fill="hold"/>
                                        <p:tgtEl>
                                          <p:spTgt spid="1776"/>
                                        </p:tgtEl>
                                        <p:attrNameLst>
                                          <p:attrName>ppt_x</p:attrName>
                                        </p:attrNameLst>
                                      </p:cBhvr>
                                      <p:tavLst>
                                        <p:tav tm="0">
                                          <p:val>
                                            <p:strVal val="#ppt_x"/>
                                          </p:val>
                                        </p:tav>
                                        <p:tav tm="100000">
                                          <p:val>
                                            <p:strVal val="#ppt_x"/>
                                          </p:val>
                                        </p:tav>
                                      </p:tavLst>
                                    </p:anim>
                                    <p:anim calcmode="lin" valueType="num">
                                      <p:cBhvr additive="base">
                                        <p:cTn id="76" dur="500" fill="hold"/>
                                        <p:tgtEl>
                                          <p:spTgt spid="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p:bldP spid="1754" grpId="0" animBg="1"/>
      <p:bldP spid="1755" grpId="0" animBg="1"/>
      <p:bldP spid="1756" grpId="0" animBg="1"/>
      <p:bldP spid="1757" grpId="0"/>
      <p:bldP spid="1759" grpId="0" build="p"/>
      <p:bldP spid="1761" grpId="0" build="p"/>
      <p:bldP spid="1763" grpId="0" build="p"/>
      <p:bldP spid="1765" grpId="0" build="p"/>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88620" y="1080661"/>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707330"/>
            <a:ext cx="992124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Alata"/>
              </a:rPr>
              <a:t>Disease Prediction Based on Symptoms Using Machine Learning</a:t>
            </a:r>
          </a:p>
        </p:txBody>
      </p:sp>
      <p:pic>
        <p:nvPicPr>
          <p:cNvPr id="13" name="Picture 12">
            <a:extLst>
              <a:ext uri="{FF2B5EF4-FFF2-40B4-BE49-F238E27FC236}">
                <a16:creationId xmlns:a16="http://schemas.microsoft.com/office/drawing/2014/main" id="{09FCC51F-B2D2-AB35-0C85-A9EAED694788}"/>
              </a:ext>
            </a:extLst>
          </p:cNvPr>
          <p:cNvPicPr>
            <a:picLocks noChangeAspect="1"/>
          </p:cNvPicPr>
          <p:nvPr/>
        </p:nvPicPr>
        <p:blipFill>
          <a:blip r:embed="rId3"/>
          <a:stretch>
            <a:fillRect/>
          </a:stretch>
        </p:blipFill>
        <p:spPr>
          <a:xfrm>
            <a:off x="1066800" y="1356360"/>
            <a:ext cx="7178040" cy="3589020"/>
          </a:xfrm>
          <a:prstGeom prst="rect">
            <a:avLst/>
          </a:prstGeom>
        </p:spPr>
      </p:pic>
    </p:spTree>
    <p:extLst>
      <p:ext uri="{BB962C8B-B14F-4D97-AF65-F5344CB8AC3E}">
        <p14:creationId xmlns:p14="http://schemas.microsoft.com/office/powerpoint/2010/main" val="382021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1449</Words>
  <Application>Microsoft Office PowerPoint</Application>
  <PresentationFormat>On-screen Show (16:9)</PresentationFormat>
  <Paragraphs>60</Paragraphs>
  <Slides>18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Alata</vt:lpstr>
      <vt:lpstr>Arial</vt:lpstr>
      <vt:lpstr>Montserrat</vt:lpstr>
      <vt:lpstr>Source Sans Pro</vt:lpstr>
      <vt:lpstr>Healthcare Center Website by Slidesgo</vt:lpstr>
      <vt:lpstr>MULTIPLE DISEASE PREDICTION WEBSITE</vt:lpstr>
      <vt:lpstr>ABSTRACT</vt:lpstr>
      <vt:lpstr>VISION</vt:lpstr>
      <vt:lpstr>INTRODUCTION</vt:lpstr>
      <vt:lpstr>Any disease that we can take precaution is preventable.</vt:lpstr>
      <vt:lpstr>PROBLEM SYSTEM</vt:lpstr>
      <vt:lpstr>PROPOSED SYSTEM</vt:lpstr>
      <vt:lpstr>SYSTEM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REQUIREMENTS</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DISEASE PREDICTION WEBSITE</dc:title>
  <dc:creator>soham manjrekar</dc:creator>
  <cp:lastModifiedBy>soham manjrekar</cp:lastModifiedBy>
  <cp:revision>17</cp:revision>
  <dcterms:modified xsi:type="dcterms:W3CDTF">2022-10-13T17:19:02Z</dcterms:modified>
</cp:coreProperties>
</file>